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7" r:id="rId4"/>
    <p:sldId id="265" r:id="rId5"/>
    <p:sldId id="258" r:id="rId6"/>
    <p:sldId id="276" r:id="rId7"/>
    <p:sldId id="268" r:id="rId8"/>
    <p:sldId id="295" r:id="rId9"/>
    <p:sldId id="298" r:id="rId10"/>
    <p:sldId id="266" r:id="rId11"/>
    <p:sldId id="260" r:id="rId12"/>
    <p:sldId id="261" r:id="rId13"/>
    <p:sldId id="296" r:id="rId14"/>
    <p:sldId id="269" r:id="rId15"/>
    <p:sldId id="270" r:id="rId16"/>
    <p:sldId id="271" r:id="rId17"/>
    <p:sldId id="293" r:id="rId18"/>
    <p:sldId id="292" r:id="rId19"/>
    <p:sldId id="262" r:id="rId20"/>
    <p:sldId id="294" r:id="rId21"/>
    <p:sldId id="264" r:id="rId22"/>
    <p:sldId id="297" r:id="rId23"/>
    <p:sldId id="272" r:id="rId24"/>
    <p:sldId id="273" r:id="rId25"/>
    <p:sldId id="259" r:id="rId26"/>
    <p:sldId id="290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82BA9-C98F-9A4E-AFFB-03DBAAA3377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</dgm:pt>
    <dgm:pt modelId="{72DFB97C-BAAA-C34B-86C7-75EC56DD2397}">
      <dgm:prSet phldrT="[Text]" custT="1"/>
      <dgm:spPr/>
      <dgm:t>
        <a:bodyPr/>
        <a:lstStyle/>
        <a:p>
          <a:r>
            <a:rPr lang="en-US" sz="2000" dirty="0" err="1"/>
            <a:t>QuDiffEq</a:t>
          </a:r>
          <a:r>
            <a:rPr lang="en-US" sz="2000" dirty="0"/>
            <a:t> (2019 </a:t>
          </a:r>
          <a:r>
            <a:rPr lang="en-US" sz="2000" dirty="0" err="1"/>
            <a:t>JSoC</a:t>
          </a:r>
          <a:r>
            <a:rPr lang="en-US" sz="2000" dirty="0"/>
            <a:t>)</a:t>
          </a:r>
        </a:p>
      </dgm:t>
    </dgm:pt>
    <dgm:pt modelId="{AB44F49D-E6A4-1948-8807-28794DAEB483}" type="parTrans" cxnId="{9222D758-B4A4-F949-8730-CE94154BFAAD}">
      <dgm:prSet/>
      <dgm:spPr/>
      <dgm:t>
        <a:bodyPr/>
        <a:lstStyle/>
        <a:p>
          <a:endParaRPr lang="en-US"/>
        </a:p>
      </dgm:t>
    </dgm:pt>
    <dgm:pt modelId="{4852C43E-A00B-714B-B5D3-63EED4976C9C}" type="sibTrans" cxnId="{9222D758-B4A4-F949-8730-CE94154BFAAD}">
      <dgm:prSet/>
      <dgm:spPr/>
      <dgm:t>
        <a:bodyPr/>
        <a:lstStyle/>
        <a:p>
          <a:endParaRPr lang="en-US"/>
        </a:p>
      </dgm:t>
    </dgm:pt>
    <dgm:pt modelId="{77283A19-70CF-E54D-BCBE-4452ACEE422C}">
      <dgm:prSet phldrT="[Text]" custT="1"/>
      <dgm:spPr/>
      <dgm:t>
        <a:bodyPr/>
        <a:lstStyle/>
        <a:p>
          <a:r>
            <a:rPr lang="en-US" sz="2000" dirty="0" err="1"/>
            <a:t>OMEinsum</a:t>
          </a:r>
          <a:r>
            <a:rPr lang="en-US" sz="2000" dirty="0"/>
            <a:t> (2019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B14324D4-6E65-B64B-8C82-993144585086}" type="parTrans" cxnId="{4F9C64D5-7EB9-3B42-8D51-71E787E1EB3B}">
      <dgm:prSet/>
      <dgm:spPr/>
      <dgm:t>
        <a:bodyPr/>
        <a:lstStyle/>
        <a:p>
          <a:endParaRPr lang="en-US"/>
        </a:p>
      </dgm:t>
    </dgm:pt>
    <dgm:pt modelId="{D6CD5D35-D3E7-3F46-9156-ABCEF50CFDA2}" type="sibTrans" cxnId="{4F9C64D5-7EB9-3B42-8D51-71E787E1EB3B}">
      <dgm:prSet/>
      <dgm:spPr/>
      <dgm:t>
        <a:bodyPr/>
        <a:lstStyle/>
        <a:p>
          <a:endParaRPr lang="en-US"/>
        </a:p>
      </dgm:t>
    </dgm:pt>
    <dgm:pt modelId="{C1C7CF13-8435-844B-B1E6-5EB88D14FD94}">
      <dgm:prSet phldrT="[Text]" custT="1"/>
      <dgm:spPr/>
      <dgm:t>
        <a:bodyPr/>
        <a:lstStyle/>
        <a:p>
          <a:r>
            <a:rPr lang="en-US" sz="2000" dirty="0" err="1"/>
            <a:t>ZXCalculus</a:t>
          </a:r>
          <a:r>
            <a:rPr lang="en-US" sz="2000" dirty="0"/>
            <a:t> (2020 </a:t>
          </a:r>
          <a:r>
            <a:rPr lang="en-US" sz="2000" dirty="0" err="1"/>
            <a:t>GSoC</a:t>
          </a:r>
          <a:r>
            <a:rPr lang="en-US" sz="2000" dirty="0"/>
            <a:t>)</a:t>
          </a:r>
        </a:p>
      </dgm:t>
    </dgm:pt>
    <dgm:pt modelId="{3FDF71B3-F5BF-2940-BBF6-1229A5A713CF}" type="parTrans" cxnId="{4E5AC221-5275-674B-BDAF-3A44164026B1}">
      <dgm:prSet/>
      <dgm:spPr/>
      <dgm:t>
        <a:bodyPr/>
        <a:lstStyle/>
        <a:p>
          <a:endParaRPr lang="en-US"/>
        </a:p>
      </dgm:t>
    </dgm:pt>
    <dgm:pt modelId="{41EFDBC1-0921-324A-9845-94DAFF9B38A4}" type="sibTrans" cxnId="{4E5AC221-5275-674B-BDAF-3A44164026B1}">
      <dgm:prSet/>
      <dgm:spPr/>
      <dgm:t>
        <a:bodyPr/>
        <a:lstStyle/>
        <a:p>
          <a:endParaRPr lang="en-US"/>
        </a:p>
      </dgm:t>
    </dgm:pt>
    <dgm:pt modelId="{D5F1BF02-4DCC-3F45-B170-5B37B8D512A5}">
      <dgm:prSet/>
      <dgm:spPr/>
      <dgm:t>
        <a:bodyPr/>
        <a:lstStyle/>
        <a:p>
          <a:r>
            <a:rPr lang="en-US" dirty="0" err="1"/>
            <a:t>BQCESubroutine</a:t>
          </a:r>
          <a:r>
            <a:rPr lang="en-US" dirty="0"/>
            <a:t> (2021 OSPP)</a:t>
          </a:r>
        </a:p>
      </dgm:t>
    </dgm:pt>
    <dgm:pt modelId="{FC9B0E5F-21AD-E746-9763-72D43C6599C7}" type="parTrans" cxnId="{81DD5E26-505A-4A42-9C35-914EF9FF81C0}">
      <dgm:prSet/>
      <dgm:spPr/>
      <dgm:t>
        <a:bodyPr/>
        <a:lstStyle/>
        <a:p>
          <a:endParaRPr lang="en-US"/>
        </a:p>
      </dgm:t>
    </dgm:pt>
    <dgm:pt modelId="{7E6FD6DE-58F6-2548-9CAD-0CAACE93F6A3}" type="sibTrans" cxnId="{81DD5E26-505A-4A42-9C35-914EF9FF81C0}">
      <dgm:prSet/>
      <dgm:spPr/>
      <dgm:t>
        <a:bodyPr/>
        <a:lstStyle/>
        <a:p>
          <a:endParaRPr lang="en-US"/>
        </a:p>
      </dgm:t>
    </dgm:pt>
    <dgm:pt modelId="{36A6A157-DBEB-A044-9792-1D2EDCB30996}">
      <dgm:prSet/>
      <dgm:spPr/>
      <dgm:t>
        <a:bodyPr/>
        <a:lstStyle/>
        <a:p>
          <a:r>
            <a:rPr lang="en-US" dirty="0" err="1"/>
            <a:t>Yardstiq</a:t>
          </a:r>
          <a:r>
            <a:rPr lang="en-US" dirty="0"/>
            <a:t> (2020 QOSF mentorship plan)</a:t>
          </a:r>
        </a:p>
      </dgm:t>
    </dgm:pt>
    <dgm:pt modelId="{6690A882-0108-D140-BDF8-6E9462E9A20E}" type="parTrans" cxnId="{33E4C03D-78EB-1C4C-8286-23EE86B55AA8}">
      <dgm:prSet/>
      <dgm:spPr/>
      <dgm:t>
        <a:bodyPr/>
        <a:lstStyle/>
        <a:p>
          <a:endParaRPr lang="en-US"/>
        </a:p>
      </dgm:t>
    </dgm:pt>
    <dgm:pt modelId="{A3E26E06-F6DD-BD4A-9A90-C538369510BC}" type="sibTrans" cxnId="{33E4C03D-78EB-1C4C-8286-23EE86B55AA8}">
      <dgm:prSet/>
      <dgm:spPr/>
      <dgm:t>
        <a:bodyPr/>
        <a:lstStyle/>
        <a:p>
          <a:endParaRPr lang="en-US"/>
        </a:p>
      </dgm:t>
    </dgm:pt>
    <dgm:pt modelId="{2388F1EB-C44A-C747-B3F3-AC829FEE67E9}">
      <dgm:prSet/>
      <dgm:spPr/>
      <dgm:t>
        <a:bodyPr/>
        <a:lstStyle/>
        <a:p>
          <a:r>
            <a:rPr lang="en-US" dirty="0"/>
            <a:t>MAGMA wrapper (2019 </a:t>
          </a:r>
          <a:r>
            <a:rPr lang="en-US" dirty="0" err="1"/>
            <a:t>JSoC</a:t>
          </a:r>
          <a:r>
            <a:rPr lang="en-US" dirty="0"/>
            <a:t>)</a:t>
          </a:r>
        </a:p>
      </dgm:t>
    </dgm:pt>
    <dgm:pt modelId="{9814A1DD-B8A5-564A-B89E-4B30B20881B6}" type="parTrans" cxnId="{17233A96-261E-814B-A697-DE31EB8C8898}">
      <dgm:prSet/>
      <dgm:spPr/>
      <dgm:t>
        <a:bodyPr/>
        <a:lstStyle/>
        <a:p>
          <a:endParaRPr lang="en-US"/>
        </a:p>
      </dgm:t>
    </dgm:pt>
    <dgm:pt modelId="{FABDC351-F42D-F14B-969B-F164E9184EB8}" type="sibTrans" cxnId="{17233A96-261E-814B-A697-DE31EB8C8898}">
      <dgm:prSet/>
      <dgm:spPr/>
      <dgm:t>
        <a:bodyPr/>
        <a:lstStyle/>
        <a:p>
          <a:endParaRPr lang="en-US"/>
        </a:p>
      </dgm:t>
    </dgm:pt>
    <dgm:pt modelId="{3BC5C0F1-F707-A945-ABFC-CD3F5F9DD86D}" type="pres">
      <dgm:prSet presAssocID="{30782BA9-C98F-9A4E-AFFB-03DBAAA33779}" presName="linearFlow" presStyleCnt="0">
        <dgm:presLayoutVars>
          <dgm:dir/>
          <dgm:resizeHandles val="exact"/>
        </dgm:presLayoutVars>
      </dgm:prSet>
      <dgm:spPr/>
    </dgm:pt>
    <dgm:pt modelId="{D2E01E47-B908-4846-A68B-1D510FBB9AB1}" type="pres">
      <dgm:prSet presAssocID="{72DFB97C-BAAA-C34B-86C7-75EC56DD2397}" presName="composite" presStyleCnt="0"/>
      <dgm:spPr/>
    </dgm:pt>
    <dgm:pt modelId="{817789C3-9255-5E4E-AD27-944B3EB59E8A}" type="pres">
      <dgm:prSet presAssocID="{72DFB97C-BAAA-C34B-86C7-75EC56DD2397}" presName="imgShp" presStyleLbl="fgImgPlace1" presStyleIdx="0" presStyleCnt="6"/>
      <dgm:spPr/>
    </dgm:pt>
    <dgm:pt modelId="{1F27C8B2-1D67-1448-B494-9D84934E543B}" type="pres">
      <dgm:prSet presAssocID="{72DFB97C-BAAA-C34B-86C7-75EC56DD2397}" presName="txShp" presStyleLbl="node1" presStyleIdx="0" presStyleCnt="6">
        <dgm:presLayoutVars>
          <dgm:bulletEnabled val="1"/>
        </dgm:presLayoutVars>
      </dgm:prSet>
      <dgm:spPr/>
    </dgm:pt>
    <dgm:pt modelId="{718C7D96-E88B-4D45-B7F0-ACE077AD21C4}" type="pres">
      <dgm:prSet presAssocID="{4852C43E-A00B-714B-B5D3-63EED4976C9C}" presName="spacing" presStyleCnt="0"/>
      <dgm:spPr/>
    </dgm:pt>
    <dgm:pt modelId="{88871387-A077-604A-80C0-ECC7BC153E0A}" type="pres">
      <dgm:prSet presAssocID="{77283A19-70CF-E54D-BCBE-4452ACEE422C}" presName="composite" presStyleCnt="0"/>
      <dgm:spPr/>
    </dgm:pt>
    <dgm:pt modelId="{34370512-5AA2-4B4C-AC8D-15C17565DC02}" type="pres">
      <dgm:prSet presAssocID="{77283A19-70CF-E54D-BCBE-4452ACEE422C}" presName="imgShp" presStyleLbl="fgImgPlace1" presStyleIdx="1" presStyleCnt="6"/>
      <dgm:spPr/>
    </dgm:pt>
    <dgm:pt modelId="{10220D9B-F024-104A-A767-F32353D95227}" type="pres">
      <dgm:prSet presAssocID="{77283A19-70CF-E54D-BCBE-4452ACEE422C}" presName="txShp" presStyleLbl="node1" presStyleIdx="1" presStyleCnt="6">
        <dgm:presLayoutVars>
          <dgm:bulletEnabled val="1"/>
        </dgm:presLayoutVars>
      </dgm:prSet>
      <dgm:spPr/>
    </dgm:pt>
    <dgm:pt modelId="{F5E74E0B-8773-4B47-9A3F-AB7BB0EA5844}" type="pres">
      <dgm:prSet presAssocID="{D6CD5D35-D3E7-3F46-9156-ABCEF50CFDA2}" presName="spacing" presStyleCnt="0"/>
      <dgm:spPr/>
    </dgm:pt>
    <dgm:pt modelId="{D45B4591-24C3-3545-B4CC-07D4681933A8}" type="pres">
      <dgm:prSet presAssocID="{2388F1EB-C44A-C747-B3F3-AC829FEE67E9}" presName="composite" presStyleCnt="0"/>
      <dgm:spPr/>
    </dgm:pt>
    <dgm:pt modelId="{A91F75B5-7EB4-0143-AA37-BA06F33F6B05}" type="pres">
      <dgm:prSet presAssocID="{2388F1EB-C44A-C747-B3F3-AC829FEE67E9}" presName="imgShp" presStyleLbl="fgImgPlace1" presStyleIdx="2" presStyleCnt="6"/>
      <dgm:spPr/>
    </dgm:pt>
    <dgm:pt modelId="{88DB1C6F-0E15-BB43-AB01-7F4EA2792961}" type="pres">
      <dgm:prSet presAssocID="{2388F1EB-C44A-C747-B3F3-AC829FEE67E9}" presName="txShp" presStyleLbl="node1" presStyleIdx="2" presStyleCnt="6">
        <dgm:presLayoutVars>
          <dgm:bulletEnabled val="1"/>
        </dgm:presLayoutVars>
      </dgm:prSet>
      <dgm:spPr/>
    </dgm:pt>
    <dgm:pt modelId="{1B74301C-F7BD-D64C-B44A-821FBC3B313D}" type="pres">
      <dgm:prSet presAssocID="{FABDC351-F42D-F14B-969B-F164E9184EB8}" presName="spacing" presStyleCnt="0"/>
      <dgm:spPr/>
    </dgm:pt>
    <dgm:pt modelId="{611E8138-B033-194C-8BE0-C3A162BA239F}" type="pres">
      <dgm:prSet presAssocID="{C1C7CF13-8435-844B-B1E6-5EB88D14FD94}" presName="composite" presStyleCnt="0"/>
      <dgm:spPr/>
    </dgm:pt>
    <dgm:pt modelId="{4248827C-FAEE-2944-9098-4E310EB92BDA}" type="pres">
      <dgm:prSet presAssocID="{C1C7CF13-8435-844B-B1E6-5EB88D14FD94}" presName="imgShp" presStyleLbl="fgImgPlace1" presStyleIdx="3" presStyleCnt="6"/>
      <dgm:spPr/>
    </dgm:pt>
    <dgm:pt modelId="{9E5D60BA-75FE-5440-B85E-8E0E40AF2DD9}" type="pres">
      <dgm:prSet presAssocID="{C1C7CF13-8435-844B-B1E6-5EB88D14FD94}" presName="txShp" presStyleLbl="node1" presStyleIdx="3" presStyleCnt="6">
        <dgm:presLayoutVars>
          <dgm:bulletEnabled val="1"/>
        </dgm:presLayoutVars>
      </dgm:prSet>
      <dgm:spPr/>
    </dgm:pt>
    <dgm:pt modelId="{F197086E-80A0-2D4C-A5A9-5AA165B11477}" type="pres">
      <dgm:prSet presAssocID="{41EFDBC1-0921-324A-9845-94DAFF9B38A4}" presName="spacing" presStyleCnt="0"/>
      <dgm:spPr/>
    </dgm:pt>
    <dgm:pt modelId="{F15E2E44-8AA8-F147-BCE3-45DB760929B7}" type="pres">
      <dgm:prSet presAssocID="{D5F1BF02-4DCC-3F45-B170-5B37B8D512A5}" presName="composite" presStyleCnt="0"/>
      <dgm:spPr/>
    </dgm:pt>
    <dgm:pt modelId="{D5BABFDB-444D-F349-9B32-5F53C122A61C}" type="pres">
      <dgm:prSet presAssocID="{D5F1BF02-4DCC-3F45-B170-5B37B8D512A5}" presName="imgShp" presStyleLbl="fgImgPlace1" presStyleIdx="4" presStyleCnt="6"/>
      <dgm:spPr/>
    </dgm:pt>
    <dgm:pt modelId="{26010471-2A97-CB4C-BF20-56E6D29F9545}" type="pres">
      <dgm:prSet presAssocID="{D5F1BF02-4DCC-3F45-B170-5B37B8D512A5}" presName="txShp" presStyleLbl="node1" presStyleIdx="4" presStyleCnt="6">
        <dgm:presLayoutVars>
          <dgm:bulletEnabled val="1"/>
        </dgm:presLayoutVars>
      </dgm:prSet>
      <dgm:spPr/>
    </dgm:pt>
    <dgm:pt modelId="{2F118CA5-7B8C-BD48-8F7B-8600E85B3E5B}" type="pres">
      <dgm:prSet presAssocID="{7E6FD6DE-58F6-2548-9CAD-0CAACE93F6A3}" presName="spacing" presStyleCnt="0"/>
      <dgm:spPr/>
    </dgm:pt>
    <dgm:pt modelId="{3E2C1ADD-E0E0-1949-ABF9-F6EF21B664ED}" type="pres">
      <dgm:prSet presAssocID="{36A6A157-DBEB-A044-9792-1D2EDCB30996}" presName="composite" presStyleCnt="0"/>
      <dgm:spPr/>
    </dgm:pt>
    <dgm:pt modelId="{D616D955-2B5A-2441-9A0E-874E7C1B5C89}" type="pres">
      <dgm:prSet presAssocID="{36A6A157-DBEB-A044-9792-1D2EDCB30996}" presName="imgShp" presStyleLbl="fgImgPlace1" presStyleIdx="5" presStyleCnt="6"/>
      <dgm:spPr/>
    </dgm:pt>
    <dgm:pt modelId="{C0CE4011-5EC0-804E-80C8-BD11F788945B}" type="pres">
      <dgm:prSet presAssocID="{36A6A157-DBEB-A044-9792-1D2EDCB30996}" presName="txShp" presStyleLbl="node1" presStyleIdx="5" presStyleCnt="6">
        <dgm:presLayoutVars>
          <dgm:bulletEnabled val="1"/>
        </dgm:presLayoutVars>
      </dgm:prSet>
      <dgm:spPr/>
    </dgm:pt>
  </dgm:ptLst>
  <dgm:cxnLst>
    <dgm:cxn modelId="{4E5AC221-5275-674B-BDAF-3A44164026B1}" srcId="{30782BA9-C98F-9A4E-AFFB-03DBAAA33779}" destId="{C1C7CF13-8435-844B-B1E6-5EB88D14FD94}" srcOrd="3" destOrd="0" parTransId="{3FDF71B3-F5BF-2940-BBF6-1229A5A713CF}" sibTransId="{41EFDBC1-0921-324A-9845-94DAFF9B38A4}"/>
    <dgm:cxn modelId="{81DD5E26-505A-4A42-9C35-914EF9FF81C0}" srcId="{30782BA9-C98F-9A4E-AFFB-03DBAAA33779}" destId="{D5F1BF02-4DCC-3F45-B170-5B37B8D512A5}" srcOrd="4" destOrd="0" parTransId="{FC9B0E5F-21AD-E746-9763-72D43C6599C7}" sibTransId="{7E6FD6DE-58F6-2548-9CAD-0CAACE93F6A3}"/>
    <dgm:cxn modelId="{100E5C2A-33F9-FB49-900E-0553FFBB26AC}" type="presOf" srcId="{C1C7CF13-8435-844B-B1E6-5EB88D14FD94}" destId="{9E5D60BA-75FE-5440-B85E-8E0E40AF2DD9}" srcOrd="0" destOrd="0" presId="urn:microsoft.com/office/officeart/2005/8/layout/vList3"/>
    <dgm:cxn modelId="{33E4C03D-78EB-1C4C-8286-23EE86B55AA8}" srcId="{30782BA9-C98F-9A4E-AFFB-03DBAAA33779}" destId="{36A6A157-DBEB-A044-9792-1D2EDCB30996}" srcOrd="5" destOrd="0" parTransId="{6690A882-0108-D140-BDF8-6E9462E9A20E}" sibTransId="{A3E26E06-F6DD-BD4A-9A90-C538369510BC}"/>
    <dgm:cxn modelId="{9222D758-B4A4-F949-8730-CE94154BFAAD}" srcId="{30782BA9-C98F-9A4E-AFFB-03DBAAA33779}" destId="{72DFB97C-BAAA-C34B-86C7-75EC56DD2397}" srcOrd="0" destOrd="0" parTransId="{AB44F49D-E6A4-1948-8807-28794DAEB483}" sibTransId="{4852C43E-A00B-714B-B5D3-63EED4976C9C}"/>
    <dgm:cxn modelId="{6A339F7D-F8C5-F941-84BB-9DE41CFB383C}" type="presOf" srcId="{30782BA9-C98F-9A4E-AFFB-03DBAAA33779}" destId="{3BC5C0F1-F707-A945-ABFC-CD3F5F9DD86D}" srcOrd="0" destOrd="0" presId="urn:microsoft.com/office/officeart/2005/8/layout/vList3"/>
    <dgm:cxn modelId="{8BA91E82-AB31-7F4C-AAD2-CBDC5D9A7A26}" type="presOf" srcId="{72DFB97C-BAAA-C34B-86C7-75EC56DD2397}" destId="{1F27C8B2-1D67-1448-B494-9D84934E543B}" srcOrd="0" destOrd="0" presId="urn:microsoft.com/office/officeart/2005/8/layout/vList3"/>
    <dgm:cxn modelId="{90F27887-5BBB-BA46-BDC6-46B4FFC6D986}" type="presOf" srcId="{36A6A157-DBEB-A044-9792-1D2EDCB30996}" destId="{C0CE4011-5EC0-804E-80C8-BD11F788945B}" srcOrd="0" destOrd="0" presId="urn:microsoft.com/office/officeart/2005/8/layout/vList3"/>
    <dgm:cxn modelId="{17233A96-261E-814B-A697-DE31EB8C8898}" srcId="{30782BA9-C98F-9A4E-AFFB-03DBAAA33779}" destId="{2388F1EB-C44A-C747-B3F3-AC829FEE67E9}" srcOrd="2" destOrd="0" parTransId="{9814A1DD-B8A5-564A-B89E-4B30B20881B6}" sibTransId="{FABDC351-F42D-F14B-969B-F164E9184EB8}"/>
    <dgm:cxn modelId="{7DB52CA6-392B-AE4A-ACDD-3FF36A9640D2}" type="presOf" srcId="{77283A19-70CF-E54D-BCBE-4452ACEE422C}" destId="{10220D9B-F024-104A-A767-F32353D95227}" srcOrd="0" destOrd="0" presId="urn:microsoft.com/office/officeart/2005/8/layout/vList3"/>
    <dgm:cxn modelId="{244191C6-1BA6-5248-BB8D-BEDE2C198A16}" type="presOf" srcId="{D5F1BF02-4DCC-3F45-B170-5B37B8D512A5}" destId="{26010471-2A97-CB4C-BF20-56E6D29F9545}" srcOrd="0" destOrd="0" presId="urn:microsoft.com/office/officeart/2005/8/layout/vList3"/>
    <dgm:cxn modelId="{4F9C64D5-7EB9-3B42-8D51-71E787E1EB3B}" srcId="{30782BA9-C98F-9A4E-AFFB-03DBAAA33779}" destId="{77283A19-70CF-E54D-BCBE-4452ACEE422C}" srcOrd="1" destOrd="0" parTransId="{B14324D4-6E65-B64B-8C82-993144585086}" sibTransId="{D6CD5D35-D3E7-3F46-9156-ABCEF50CFDA2}"/>
    <dgm:cxn modelId="{855BA9F9-E297-4F44-8692-45052F5C69E8}" type="presOf" srcId="{2388F1EB-C44A-C747-B3F3-AC829FEE67E9}" destId="{88DB1C6F-0E15-BB43-AB01-7F4EA2792961}" srcOrd="0" destOrd="0" presId="urn:microsoft.com/office/officeart/2005/8/layout/vList3"/>
    <dgm:cxn modelId="{88AB4ECD-3C2D-2A4F-95D4-DD70AD1D6223}" type="presParOf" srcId="{3BC5C0F1-F707-A945-ABFC-CD3F5F9DD86D}" destId="{D2E01E47-B908-4846-A68B-1D510FBB9AB1}" srcOrd="0" destOrd="0" presId="urn:microsoft.com/office/officeart/2005/8/layout/vList3"/>
    <dgm:cxn modelId="{2909705A-9935-DC46-97D1-86270425FC80}" type="presParOf" srcId="{D2E01E47-B908-4846-A68B-1D510FBB9AB1}" destId="{817789C3-9255-5E4E-AD27-944B3EB59E8A}" srcOrd="0" destOrd="0" presId="urn:microsoft.com/office/officeart/2005/8/layout/vList3"/>
    <dgm:cxn modelId="{9BBA4174-BA4E-604A-AB15-41F0C2815C47}" type="presParOf" srcId="{D2E01E47-B908-4846-A68B-1D510FBB9AB1}" destId="{1F27C8B2-1D67-1448-B494-9D84934E543B}" srcOrd="1" destOrd="0" presId="urn:microsoft.com/office/officeart/2005/8/layout/vList3"/>
    <dgm:cxn modelId="{3871DA75-14DB-A84A-8AAE-4B99F8B0E94C}" type="presParOf" srcId="{3BC5C0F1-F707-A945-ABFC-CD3F5F9DD86D}" destId="{718C7D96-E88B-4D45-B7F0-ACE077AD21C4}" srcOrd="1" destOrd="0" presId="urn:microsoft.com/office/officeart/2005/8/layout/vList3"/>
    <dgm:cxn modelId="{4FE52E8B-9EC8-8749-88E1-5C2999557258}" type="presParOf" srcId="{3BC5C0F1-F707-A945-ABFC-CD3F5F9DD86D}" destId="{88871387-A077-604A-80C0-ECC7BC153E0A}" srcOrd="2" destOrd="0" presId="urn:microsoft.com/office/officeart/2005/8/layout/vList3"/>
    <dgm:cxn modelId="{CE9088E3-3674-E14F-9668-5FB16507865F}" type="presParOf" srcId="{88871387-A077-604A-80C0-ECC7BC153E0A}" destId="{34370512-5AA2-4B4C-AC8D-15C17565DC02}" srcOrd="0" destOrd="0" presId="urn:microsoft.com/office/officeart/2005/8/layout/vList3"/>
    <dgm:cxn modelId="{7B5B5C52-6F79-1B49-BB48-D8A1138EFD51}" type="presParOf" srcId="{88871387-A077-604A-80C0-ECC7BC153E0A}" destId="{10220D9B-F024-104A-A767-F32353D95227}" srcOrd="1" destOrd="0" presId="urn:microsoft.com/office/officeart/2005/8/layout/vList3"/>
    <dgm:cxn modelId="{B3F95CD2-D430-D042-9D1F-83ACE86B8FF5}" type="presParOf" srcId="{3BC5C0F1-F707-A945-ABFC-CD3F5F9DD86D}" destId="{F5E74E0B-8773-4B47-9A3F-AB7BB0EA5844}" srcOrd="3" destOrd="0" presId="urn:microsoft.com/office/officeart/2005/8/layout/vList3"/>
    <dgm:cxn modelId="{0CB47923-0B4A-4146-AB69-FE441F3D5DE2}" type="presParOf" srcId="{3BC5C0F1-F707-A945-ABFC-CD3F5F9DD86D}" destId="{D45B4591-24C3-3545-B4CC-07D4681933A8}" srcOrd="4" destOrd="0" presId="urn:microsoft.com/office/officeart/2005/8/layout/vList3"/>
    <dgm:cxn modelId="{F2D8FAF6-4B79-6542-BB77-91472E37BB35}" type="presParOf" srcId="{D45B4591-24C3-3545-B4CC-07D4681933A8}" destId="{A91F75B5-7EB4-0143-AA37-BA06F33F6B05}" srcOrd="0" destOrd="0" presId="urn:microsoft.com/office/officeart/2005/8/layout/vList3"/>
    <dgm:cxn modelId="{0FC3D4C9-7574-AF46-BF0B-618303EB857D}" type="presParOf" srcId="{D45B4591-24C3-3545-B4CC-07D4681933A8}" destId="{88DB1C6F-0E15-BB43-AB01-7F4EA2792961}" srcOrd="1" destOrd="0" presId="urn:microsoft.com/office/officeart/2005/8/layout/vList3"/>
    <dgm:cxn modelId="{AB906368-673E-B642-A123-2CC6F4BB7297}" type="presParOf" srcId="{3BC5C0F1-F707-A945-ABFC-CD3F5F9DD86D}" destId="{1B74301C-F7BD-D64C-B44A-821FBC3B313D}" srcOrd="5" destOrd="0" presId="urn:microsoft.com/office/officeart/2005/8/layout/vList3"/>
    <dgm:cxn modelId="{59B506D1-AACF-8A49-AE70-4F25537ED605}" type="presParOf" srcId="{3BC5C0F1-F707-A945-ABFC-CD3F5F9DD86D}" destId="{611E8138-B033-194C-8BE0-C3A162BA239F}" srcOrd="6" destOrd="0" presId="urn:microsoft.com/office/officeart/2005/8/layout/vList3"/>
    <dgm:cxn modelId="{47F16BBE-F418-F646-8ADD-E01DAAD07EA0}" type="presParOf" srcId="{611E8138-B033-194C-8BE0-C3A162BA239F}" destId="{4248827C-FAEE-2944-9098-4E310EB92BDA}" srcOrd="0" destOrd="0" presId="urn:microsoft.com/office/officeart/2005/8/layout/vList3"/>
    <dgm:cxn modelId="{DA4866DC-86FD-6E43-AC83-90132FA0363F}" type="presParOf" srcId="{611E8138-B033-194C-8BE0-C3A162BA239F}" destId="{9E5D60BA-75FE-5440-B85E-8E0E40AF2DD9}" srcOrd="1" destOrd="0" presId="urn:microsoft.com/office/officeart/2005/8/layout/vList3"/>
    <dgm:cxn modelId="{2076C054-2F19-D944-A921-1190D45EE2DF}" type="presParOf" srcId="{3BC5C0F1-F707-A945-ABFC-CD3F5F9DD86D}" destId="{F197086E-80A0-2D4C-A5A9-5AA165B11477}" srcOrd="7" destOrd="0" presId="urn:microsoft.com/office/officeart/2005/8/layout/vList3"/>
    <dgm:cxn modelId="{E4BFCAA9-3F89-CE44-AE0C-763AC578C31A}" type="presParOf" srcId="{3BC5C0F1-F707-A945-ABFC-CD3F5F9DD86D}" destId="{F15E2E44-8AA8-F147-BCE3-45DB760929B7}" srcOrd="8" destOrd="0" presId="urn:microsoft.com/office/officeart/2005/8/layout/vList3"/>
    <dgm:cxn modelId="{E38C9A48-2543-4742-AEF2-844F24D3C635}" type="presParOf" srcId="{F15E2E44-8AA8-F147-BCE3-45DB760929B7}" destId="{D5BABFDB-444D-F349-9B32-5F53C122A61C}" srcOrd="0" destOrd="0" presId="urn:microsoft.com/office/officeart/2005/8/layout/vList3"/>
    <dgm:cxn modelId="{B76D64F8-FD35-AA4C-A855-8DE90F1EFCAB}" type="presParOf" srcId="{F15E2E44-8AA8-F147-BCE3-45DB760929B7}" destId="{26010471-2A97-CB4C-BF20-56E6D29F9545}" srcOrd="1" destOrd="0" presId="urn:microsoft.com/office/officeart/2005/8/layout/vList3"/>
    <dgm:cxn modelId="{418AF51F-65AB-8242-AD92-8A88F765438B}" type="presParOf" srcId="{3BC5C0F1-F707-A945-ABFC-CD3F5F9DD86D}" destId="{2F118CA5-7B8C-BD48-8F7B-8600E85B3E5B}" srcOrd="9" destOrd="0" presId="urn:microsoft.com/office/officeart/2005/8/layout/vList3"/>
    <dgm:cxn modelId="{FDFC396E-697A-624D-AF3C-2EF6F25B80B0}" type="presParOf" srcId="{3BC5C0F1-F707-A945-ABFC-CD3F5F9DD86D}" destId="{3E2C1ADD-E0E0-1949-ABF9-F6EF21B664ED}" srcOrd="10" destOrd="0" presId="urn:microsoft.com/office/officeart/2005/8/layout/vList3"/>
    <dgm:cxn modelId="{AEB1ADCD-D98D-D34C-8108-0AADD8CFDCD5}" type="presParOf" srcId="{3E2C1ADD-E0E0-1949-ABF9-F6EF21B664ED}" destId="{D616D955-2B5A-2441-9A0E-874E7C1B5C89}" srcOrd="0" destOrd="0" presId="urn:microsoft.com/office/officeart/2005/8/layout/vList3"/>
    <dgm:cxn modelId="{61A46508-EFDB-2046-9755-31AF53349F7D}" type="presParOf" srcId="{3E2C1ADD-E0E0-1949-ABF9-F6EF21B664ED}" destId="{C0CE4011-5EC0-804E-80C8-BD11F78894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7C8B2-1D67-1448-B494-9D84934E543B}">
      <dsp:nvSpPr>
        <dsp:cNvPr id="0" name=""/>
        <dsp:cNvSpPr/>
      </dsp:nvSpPr>
      <dsp:spPr>
        <a:xfrm rot="10800000">
          <a:off x="965705" y="21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QuDiffEq</a:t>
          </a:r>
          <a:r>
            <a:rPr lang="en-US" sz="2000" kern="1200" dirty="0"/>
            <a:t> (2019 </a:t>
          </a:r>
          <a:r>
            <a:rPr lang="en-US" sz="2000" kern="1200" dirty="0" err="1"/>
            <a:t>JSoC</a:t>
          </a:r>
          <a:r>
            <a:rPr lang="en-US" sz="2000" kern="1200" dirty="0"/>
            <a:t>)</a:t>
          </a:r>
        </a:p>
      </dsp:txBody>
      <dsp:txXfrm rot="10800000">
        <a:off x="1073750" y="214"/>
        <a:ext cx="3296995" cy="432180"/>
      </dsp:txXfrm>
    </dsp:sp>
    <dsp:sp modelId="{817789C3-9255-5E4E-AD27-944B3EB59E8A}">
      <dsp:nvSpPr>
        <dsp:cNvPr id="0" name=""/>
        <dsp:cNvSpPr/>
      </dsp:nvSpPr>
      <dsp:spPr>
        <a:xfrm>
          <a:off x="749615" y="21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220D9B-F024-104A-A767-F32353D95227}">
      <dsp:nvSpPr>
        <dsp:cNvPr id="0" name=""/>
        <dsp:cNvSpPr/>
      </dsp:nvSpPr>
      <dsp:spPr>
        <a:xfrm rot="10800000">
          <a:off x="965705" y="561404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OMEinsum</a:t>
          </a:r>
          <a:r>
            <a:rPr lang="en-US" sz="2000" kern="1200" dirty="0"/>
            <a:t> (2019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561404"/>
        <a:ext cx="3296995" cy="432180"/>
      </dsp:txXfrm>
    </dsp:sp>
    <dsp:sp modelId="{34370512-5AA2-4B4C-AC8D-15C17565DC02}">
      <dsp:nvSpPr>
        <dsp:cNvPr id="0" name=""/>
        <dsp:cNvSpPr/>
      </dsp:nvSpPr>
      <dsp:spPr>
        <a:xfrm>
          <a:off x="749615" y="561404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DB1C6F-0E15-BB43-AB01-7F4EA2792961}">
      <dsp:nvSpPr>
        <dsp:cNvPr id="0" name=""/>
        <dsp:cNvSpPr/>
      </dsp:nvSpPr>
      <dsp:spPr>
        <a:xfrm rot="10800000">
          <a:off x="965705" y="112259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MAGMA wrapper (2019 </a:t>
          </a:r>
          <a:r>
            <a:rPr lang="en-US" sz="1500" kern="1200" dirty="0" err="1"/>
            <a:t>JSoC</a:t>
          </a:r>
          <a:r>
            <a:rPr lang="en-US" sz="1500" kern="1200" dirty="0"/>
            <a:t>)</a:t>
          </a:r>
        </a:p>
      </dsp:txBody>
      <dsp:txXfrm rot="10800000">
        <a:off x="1073750" y="1122593"/>
        <a:ext cx="3296995" cy="432180"/>
      </dsp:txXfrm>
    </dsp:sp>
    <dsp:sp modelId="{A91F75B5-7EB4-0143-AA37-BA06F33F6B05}">
      <dsp:nvSpPr>
        <dsp:cNvPr id="0" name=""/>
        <dsp:cNvSpPr/>
      </dsp:nvSpPr>
      <dsp:spPr>
        <a:xfrm>
          <a:off x="749615" y="112259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5D60BA-75FE-5440-B85E-8E0E40AF2DD9}">
      <dsp:nvSpPr>
        <dsp:cNvPr id="0" name=""/>
        <dsp:cNvSpPr/>
      </dsp:nvSpPr>
      <dsp:spPr>
        <a:xfrm rot="10800000">
          <a:off x="965705" y="168378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ZXCalculus</a:t>
          </a:r>
          <a:r>
            <a:rPr lang="en-US" sz="2000" kern="1200" dirty="0"/>
            <a:t> (2020 </a:t>
          </a:r>
          <a:r>
            <a:rPr lang="en-US" sz="2000" kern="1200" dirty="0" err="1"/>
            <a:t>GSoC</a:t>
          </a:r>
          <a:r>
            <a:rPr lang="en-US" sz="2000" kern="1200" dirty="0"/>
            <a:t>)</a:t>
          </a:r>
        </a:p>
      </dsp:txBody>
      <dsp:txXfrm rot="10800000">
        <a:off x="1073750" y="1683783"/>
        <a:ext cx="3296995" cy="432180"/>
      </dsp:txXfrm>
    </dsp:sp>
    <dsp:sp modelId="{4248827C-FAEE-2944-9098-4E310EB92BDA}">
      <dsp:nvSpPr>
        <dsp:cNvPr id="0" name=""/>
        <dsp:cNvSpPr/>
      </dsp:nvSpPr>
      <dsp:spPr>
        <a:xfrm>
          <a:off x="749615" y="168378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010471-2A97-CB4C-BF20-56E6D29F9545}">
      <dsp:nvSpPr>
        <dsp:cNvPr id="0" name=""/>
        <dsp:cNvSpPr/>
      </dsp:nvSpPr>
      <dsp:spPr>
        <a:xfrm rot="10800000">
          <a:off x="965705" y="2244973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BQCESubroutine</a:t>
          </a:r>
          <a:r>
            <a:rPr lang="en-US" sz="1500" kern="1200" dirty="0"/>
            <a:t> (2021 OSPP)</a:t>
          </a:r>
        </a:p>
      </dsp:txBody>
      <dsp:txXfrm rot="10800000">
        <a:off x="1073750" y="2244973"/>
        <a:ext cx="3296995" cy="432180"/>
      </dsp:txXfrm>
    </dsp:sp>
    <dsp:sp modelId="{D5BABFDB-444D-F349-9B32-5F53C122A61C}">
      <dsp:nvSpPr>
        <dsp:cNvPr id="0" name=""/>
        <dsp:cNvSpPr/>
      </dsp:nvSpPr>
      <dsp:spPr>
        <a:xfrm>
          <a:off x="749615" y="2244973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CE4011-5EC0-804E-80C8-BD11F788945B}">
      <dsp:nvSpPr>
        <dsp:cNvPr id="0" name=""/>
        <dsp:cNvSpPr/>
      </dsp:nvSpPr>
      <dsp:spPr>
        <a:xfrm rot="10800000">
          <a:off x="965705" y="2806162"/>
          <a:ext cx="3405040" cy="4321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8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Yardstiq</a:t>
          </a:r>
          <a:r>
            <a:rPr lang="en-US" sz="1500" kern="1200" dirty="0"/>
            <a:t> (2020 QOSF mentorship plan)</a:t>
          </a:r>
        </a:p>
      </dsp:txBody>
      <dsp:txXfrm rot="10800000">
        <a:off x="1073750" y="2806162"/>
        <a:ext cx="3296995" cy="432180"/>
      </dsp:txXfrm>
    </dsp:sp>
    <dsp:sp modelId="{D616D955-2B5A-2441-9A0E-874E7C1B5C89}">
      <dsp:nvSpPr>
        <dsp:cNvPr id="0" name=""/>
        <dsp:cNvSpPr/>
      </dsp:nvSpPr>
      <dsp:spPr>
        <a:xfrm>
          <a:off x="749615" y="2806162"/>
          <a:ext cx="432180" cy="43218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1AFB-0FB1-4C4B-AB38-4C73CD347765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67E-60CE-B945-850A-C307D228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67E-60CE-B945-850A-C307D2284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25FB9-2600-4A4C-8A70-0C3E82616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34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Rydberg Hamiltonian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Lattice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Handling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ODE/</a:t>
            </a:r>
            <a:r>
              <a:rPr lang="en-US" dirty="0" err="1"/>
              <a:t>Krylov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CUDA</a:t>
            </a:r>
          </a:p>
          <a:p>
            <a:pPr marL="171450" indent="-171450">
              <a:buFontTx/>
              <a:buChar char="-"/>
            </a:pPr>
            <a:r>
              <a:rPr lang="en-US" dirty="0"/>
              <a:t>Yao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Yao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0854-4B9D-1949-8CB2-BB5354827E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67E-60CE-B945-850A-C307D22840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7703-DDC2-5E42-9D7A-399510C78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BEF1-88B4-4343-AABE-F0B7F2A6C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6D93-CA63-A04B-91B6-58A4E583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E365-6B63-F845-803E-14AB15D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EDE4-7052-0B44-9C4A-41733E7B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1FF5-EA30-864A-8B5E-483B4398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47D0E-D0B2-2A45-ADE7-E7597AAB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0B09-F8DB-C841-8DDD-42752843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C8AF-AFDE-4C47-957D-48A40C94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37A9-0865-324D-89E2-94C7BF17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55297-756B-8347-8B98-4CE6AA9B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E193A-6E03-D945-899F-7EFB608E4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633F2-EAF7-5244-9ABC-10D80B76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29F2A-B5FD-C942-8336-169B3D26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2A57-E4ED-0F4F-9428-1435053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7BA4-E002-B649-AC11-56539B62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92D7-2BD6-1A4D-9532-CAFCF2F3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33FEE-81DE-D540-B874-AAAA19C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12D2-1756-1E48-840F-BDC099E6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2261D-7058-B048-B00D-0D668153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1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BE5E-4C82-9D42-A91D-8C15DFDB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4D23-FF4F-7142-BE36-529B7053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3F82-BB85-4E48-AD40-8C7E7BF5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C030-CF29-D448-AD72-98772C88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6684-5450-8B4C-8B16-C296BA3F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8975-699A-E54D-8742-EDEEF97A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EBC5-CB22-AE4C-B78E-2E5CC6017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0D817-1AAC-ED43-AECD-E08CD321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574B7-7AED-6645-A3C6-9EC7B55E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82328-31FB-5846-B0EE-5BEEABCF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5432-6575-1E4C-B67E-AFD050A9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5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F822-BE9B-004F-A042-885659E3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DE8CD-4BA3-ED45-8E7E-FAB6A5D73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4FFC-B7B4-D040-8C99-9359A16BE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AE11C-9472-AC41-B53A-20FB80ED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418C9-E661-B14E-972D-CCC50D1F9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B08D5-9152-9446-98E9-96DF5CC4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96B2-36C9-D04C-8808-DC591B8A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622B2-958E-2D42-BC2D-180699C2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1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AD8-29C9-4E45-8035-6828113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7DE60-61CE-3B44-BDB2-7164AF4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7E800-FAAF-D446-88FA-6D8582A1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7B8A9-1836-274D-A728-03179EE2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E738B-426C-1F4E-88F4-58E9D7C4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AFE3E-80F4-F740-ADF5-1975D98E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4777-0D5F-1C42-8165-F8760EF7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1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DE84-A125-B248-A773-B738C1BB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AB69-DB7A-834F-B615-4CED38BCA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AFEA8-6BC5-9E49-BC1C-283E8F57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D1B9E-A224-674C-82B4-AA03C36D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AB1F8-57B8-5E47-903D-08C2229C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44AB1-1712-444A-BAAD-8E1A62D9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8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F6FB-5511-5548-ABB5-40A0E231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789DE-C5B8-024D-AE30-E417086A8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177A-DC1A-C246-8A34-A74342CA2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5FA6-3744-A34F-AAE9-009FE07E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6BFF8-D50C-C448-AF71-349B26D6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E82DE-DFD7-C040-9A2B-694456B9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D86F8-4C3D-494D-8028-4682FD7E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E97AB-5414-0347-8343-DB855C31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5F96-8242-FD42-9A2F-230E0165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3E583-43C0-EB43-819C-D17EEAC6B930}" type="datetimeFigureOut">
              <a:rPr lang="en-US" smtClean="0"/>
              <a:t>6/1/22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DEB7-7563-744E-82C3-02D25DB2A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803D-307B-F145-8E2D-096E369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64CF-8AAE-F941-8BF1-87D84C55E7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8.jpeg"/><Relationship Id="rId7" Type="http://schemas.openxmlformats.org/officeDocument/2006/relationships/image" Target="../media/image1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2.png"/><Relationship Id="rId5" Type="http://schemas.openxmlformats.org/officeDocument/2006/relationships/image" Target="../media/image50.png"/><Relationship Id="rId10" Type="http://schemas.openxmlformats.org/officeDocument/2006/relationships/hyperlink" Target="https://doi.org/10.1126/science.abo6587" TargetMode="External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umBFS/QuAlgorithmZoo.jl/blob/master/examples/Shor" TargetMode="External"/><Relationship Id="rId3" Type="http://schemas.openxmlformats.org/officeDocument/2006/relationships/hyperlink" Target="https://github.com/QuantumBFS/QuAlgorithmZoo.jl/blob/master/examples/GroundStateSolvers" TargetMode="External"/><Relationship Id="rId7" Type="http://schemas.openxmlformats.org/officeDocument/2006/relationships/hyperlink" Target="https://github.com/QuantumBFS/QuAlgorithmZoo.jl/blob/master/examples/QuGAN" TargetMode="External"/><Relationship Id="rId2" Type="http://schemas.openxmlformats.org/officeDocument/2006/relationships/hyperlink" Target="https://github.com/QuantumBFS/QuAlgorithmZoo.jl/blob/master/examples/QSV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uantumBFS/QuAlgorithmZoo.jl/blob/master/examples/QCBM" TargetMode="External"/><Relationship Id="rId5" Type="http://schemas.openxmlformats.org/officeDocument/2006/relationships/hyperlink" Target="https://github.com/QuantumBFS/QuAlgorithmZoo.jl/blob/master/examples/QAOA" TargetMode="External"/><Relationship Id="rId4" Type="http://schemas.openxmlformats.org/officeDocument/2006/relationships/hyperlink" Target="https://github.com/QuantumBFS/QuAlgorithmZoo.jl/blob/master/examples/HHL" TargetMode="External"/><Relationship Id="rId9" Type="http://schemas.openxmlformats.org/officeDocument/2006/relationships/hyperlink" Target="https://github.com/QuantumBFS/QuAlgorithmZoo.jl/blob/master/examples/Gro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knot&#10;&#10;Description automatically generated">
            <a:extLst>
              <a:ext uri="{FF2B5EF4-FFF2-40B4-BE49-F238E27FC236}">
                <a16:creationId xmlns:a16="http://schemas.microsoft.com/office/drawing/2014/main" id="{189AB937-D461-C045-8A89-8C7223E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90" y="1337259"/>
            <a:ext cx="2278219" cy="2278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43654-6C24-2B4F-9A3E-CC4F21360E14}"/>
              </a:ext>
            </a:extLst>
          </p:cNvPr>
          <p:cNvSpPr/>
          <p:nvPr/>
        </p:nvSpPr>
        <p:spPr>
          <a:xfrm>
            <a:off x="54547" y="3897091"/>
            <a:ext cx="12137453" cy="134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CA" sz="28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QCHS2022: The Yao ecosystem</a:t>
            </a:r>
          </a:p>
          <a:p>
            <a:pPr lvl="0" algn="ctr">
              <a:lnSpc>
                <a:spcPct val="130000"/>
              </a:lnSpc>
            </a:pP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Xiu-Zhe</a:t>
            </a: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 (Roger) Luo</a:t>
            </a:r>
          </a:p>
          <a:p>
            <a:pPr lvl="0" algn="ctr">
              <a:lnSpc>
                <a:spcPct val="130000"/>
              </a:lnSpc>
            </a:pPr>
            <a:r>
              <a:rPr lang="en-CA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University of Waterloo/Perimeter Institute/</a:t>
            </a:r>
            <a:r>
              <a:rPr lang="en-CA" dirty="0" err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PIQuIL</a:t>
            </a:r>
            <a:endParaRPr lang="en-CA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B0C1A-5DD6-2E46-8662-864B1CD3AE41}"/>
              </a:ext>
            </a:extLst>
          </p:cNvPr>
          <p:cNvSpPr txBox="1"/>
          <p:nvPr/>
        </p:nvSpPr>
        <p:spPr>
          <a:xfrm>
            <a:off x="350300" y="619862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Institute of Physics, 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2416-8405-0246-840D-BAD88CB64A31}"/>
              </a:ext>
            </a:extLst>
          </p:cNvPr>
          <p:cNvSpPr txBox="1"/>
          <p:nvPr/>
        </p:nvSpPr>
        <p:spPr>
          <a:xfrm>
            <a:off x="2427056" y="6198628"/>
            <a:ext cx="274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solidFill>
                  <a:schemeClr val="bg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中国科学院理论物理研究所</a:t>
            </a:r>
            <a:endParaRPr lang="en-CA" altLang="ja-JP" sz="1600" dirty="0">
              <a:solidFill>
                <a:schemeClr val="bg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Institute of Theoretical Physics, CAS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0AD7A8-D5B2-B24F-9DCA-D98F0A09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05" y="6198628"/>
            <a:ext cx="1308293" cy="4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440F4-1AE6-8443-BF3F-55230A26E9E8}"/>
              </a:ext>
            </a:extLst>
          </p:cNvPr>
          <p:cNvSpPr txBox="1"/>
          <p:nvPr/>
        </p:nvSpPr>
        <p:spPr>
          <a:xfrm>
            <a:off x="6441957" y="6229405"/>
            <a:ext cx="357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University of Waterloo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B7175-9468-D44E-8542-0DA56645807C}"/>
              </a:ext>
            </a:extLst>
          </p:cNvPr>
          <p:cNvSpPr txBox="1"/>
          <p:nvPr/>
        </p:nvSpPr>
        <p:spPr>
          <a:xfrm>
            <a:off x="9538570" y="6229405"/>
            <a:ext cx="230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ja-JP" sz="2400" dirty="0">
                <a:solidFill>
                  <a:schemeClr val="bg1"/>
                </a:solidFill>
              </a:rPr>
              <a:t>Unitary Fund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1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24EC-B169-A948-A94C-F715F58F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YaoCompiler</a:t>
            </a:r>
            <a:r>
              <a:rPr lang="en-US" sz="3600" dirty="0"/>
              <a:t>: unleash Julia on quantum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FA9C5-932D-A748-A634-1CDA57C76BE3}"/>
              </a:ext>
            </a:extLst>
          </p:cNvPr>
          <p:cNvSpPr/>
          <p:nvPr/>
        </p:nvSpPr>
        <p:spPr>
          <a:xfrm>
            <a:off x="1080655" y="2177390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OpenQASM</a:t>
            </a:r>
            <a:r>
              <a:rPr lang="en-US" sz="1400"/>
              <a:t> v2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3364DD-E0FA-3B46-84C4-1118E7FB1959}"/>
              </a:ext>
            </a:extLst>
          </p:cNvPr>
          <p:cNvCxnSpPr/>
          <p:nvPr/>
        </p:nvCxnSpPr>
        <p:spPr>
          <a:xfrm>
            <a:off x="2345377" y="2444585"/>
            <a:ext cx="724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2C838F6-D8A7-104F-B9FC-A58BBE03CDFA}"/>
              </a:ext>
            </a:extLst>
          </p:cNvPr>
          <p:cNvSpPr/>
          <p:nvPr/>
        </p:nvSpPr>
        <p:spPr>
          <a:xfrm>
            <a:off x="3069771" y="2177390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75CEE-064C-C641-97E1-A605313ABC85}"/>
              </a:ext>
            </a:extLst>
          </p:cNvPr>
          <p:cNvSpPr/>
          <p:nvPr/>
        </p:nvSpPr>
        <p:spPr>
          <a:xfrm>
            <a:off x="5047011" y="2174421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Yao IR (SSA)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D8B68-F9C3-C848-A484-5610CD1FC54D}"/>
              </a:ext>
            </a:extLst>
          </p:cNvPr>
          <p:cNvSpPr/>
          <p:nvPr/>
        </p:nvSpPr>
        <p:spPr>
          <a:xfrm>
            <a:off x="7024251" y="2074540"/>
            <a:ext cx="1751615" cy="74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IBM Q</a:t>
            </a:r>
          </a:p>
          <a:p>
            <a:pPr algn="ctr"/>
            <a:r>
              <a:rPr lang="en-US" sz="1400"/>
              <a:t>AWS </a:t>
            </a:r>
            <a:r>
              <a:rPr lang="en-US" sz="1400" err="1"/>
              <a:t>Braket</a:t>
            </a:r>
            <a:endParaRPr lang="en-US" sz="1400"/>
          </a:p>
          <a:p>
            <a:pPr algn="ctr"/>
            <a:r>
              <a:rPr lang="en-US" sz="1400" err="1"/>
              <a:t>OpenQASM</a:t>
            </a:r>
            <a:r>
              <a:rPr lang="en-US" sz="1400"/>
              <a:t> v2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F8454-F2E2-094F-A845-20CF0D2FF64D}"/>
              </a:ext>
            </a:extLst>
          </p:cNvPr>
          <p:cNvCxnSpPr/>
          <p:nvPr/>
        </p:nvCxnSpPr>
        <p:spPr>
          <a:xfrm>
            <a:off x="4322617" y="2444584"/>
            <a:ext cx="724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C92F3F-0A11-FD4D-B371-9D9A1CF5DD37}"/>
              </a:ext>
            </a:extLst>
          </p:cNvPr>
          <p:cNvCxnSpPr/>
          <p:nvPr/>
        </p:nvCxnSpPr>
        <p:spPr>
          <a:xfrm>
            <a:off x="6299857" y="2444584"/>
            <a:ext cx="724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B706DA-C1E1-DC47-B0BB-0C4234F1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" y="182988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Pipeline 1 (Done)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Pipeline 2 (WIP)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Simplification</a:t>
            </a:r>
          </a:p>
          <a:p>
            <a:r>
              <a:rPr lang="en-US" sz="2300" dirty="0"/>
              <a:t>Static Single Assignment (SSA)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Hybrid, DONE</a:t>
            </a:r>
          </a:p>
          <a:p>
            <a:r>
              <a:rPr lang="en-US" sz="2300" dirty="0"/>
              <a:t>Quantum Block IR 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Exact, WIP</a:t>
            </a:r>
            <a:endParaRPr lang="en-US" sz="2300" dirty="0"/>
          </a:p>
          <a:p>
            <a:r>
              <a:rPr lang="en-US" sz="2300" dirty="0"/>
              <a:t>ZX diagram-based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Heuristic, DONE</a:t>
            </a:r>
            <a:endParaRPr lang="en-US" sz="2300" dirty="0"/>
          </a:p>
          <a:p>
            <a:r>
              <a:rPr lang="en-US" sz="2300" dirty="0" err="1"/>
              <a:t>Quon</a:t>
            </a:r>
            <a:r>
              <a:rPr lang="en-US" sz="2300" dirty="0"/>
              <a:t> diagram-based simplification </a:t>
            </a:r>
            <a:r>
              <a:rPr lang="en-US" sz="2300" dirty="0">
                <a:solidFill>
                  <a:schemeClr val="accent5">
                    <a:lumMod val="75000"/>
                  </a:schemeClr>
                </a:solidFill>
              </a:rPr>
              <a:t>Quantum, Heuristic, WIP</a:t>
            </a:r>
          </a:p>
          <a:p>
            <a:pPr marL="0" indent="0">
              <a:buNone/>
            </a:pPr>
            <a:r>
              <a:rPr lang="en-US" dirty="0"/>
              <a:t>Related Implementation: </a:t>
            </a:r>
            <a:r>
              <a:rPr lang="en-US" dirty="0" err="1"/>
              <a:t>YaoCompiler</a:t>
            </a:r>
            <a:r>
              <a:rPr lang="en-US" dirty="0"/>
              <a:t>, </a:t>
            </a:r>
            <a:r>
              <a:rPr lang="en-US" dirty="0" err="1"/>
              <a:t>ZXCalculus</a:t>
            </a:r>
            <a:r>
              <a:rPr lang="en-US" dirty="0"/>
              <a:t>,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AB689-9D99-EE48-8793-9A06DA10BE73}"/>
              </a:ext>
            </a:extLst>
          </p:cNvPr>
          <p:cNvSpPr/>
          <p:nvPr/>
        </p:nvSpPr>
        <p:spPr>
          <a:xfrm>
            <a:off x="1080655" y="334444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OpenQASM</a:t>
            </a:r>
            <a:r>
              <a:rPr lang="en-US" sz="1400"/>
              <a:t> v3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E54C5-FDC7-AB45-9F9E-E321A4170BFD}"/>
              </a:ext>
            </a:extLst>
          </p:cNvPr>
          <p:cNvSpPr/>
          <p:nvPr/>
        </p:nvSpPr>
        <p:spPr>
          <a:xfrm>
            <a:off x="3069771" y="3344448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C6AF6-2011-574F-B502-484BDC88190E}"/>
              </a:ext>
            </a:extLst>
          </p:cNvPr>
          <p:cNvSpPr/>
          <p:nvPr/>
        </p:nvSpPr>
        <p:spPr>
          <a:xfrm>
            <a:off x="5047011" y="3341479"/>
            <a:ext cx="1252846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Yao IR (SSA)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25CB53-9021-5C4D-8F8E-A82D7B25A72C}"/>
              </a:ext>
            </a:extLst>
          </p:cNvPr>
          <p:cNvSpPr/>
          <p:nvPr/>
        </p:nvSpPr>
        <p:spPr>
          <a:xfrm>
            <a:off x="7036128" y="3341479"/>
            <a:ext cx="884714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MLIR Yao dialect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6D6056-4AD0-C748-AD55-42A5D64DF982}"/>
              </a:ext>
            </a:extLst>
          </p:cNvPr>
          <p:cNvCxnSpPr/>
          <p:nvPr/>
        </p:nvCxnSpPr>
        <p:spPr>
          <a:xfrm>
            <a:off x="6299857" y="3611642"/>
            <a:ext cx="724394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E667-5013-1546-BAC2-95FEC86660A4}"/>
              </a:ext>
            </a:extLst>
          </p:cNvPr>
          <p:cNvSpPr/>
          <p:nvPr/>
        </p:nvSpPr>
        <p:spPr>
          <a:xfrm>
            <a:off x="8645236" y="3341479"/>
            <a:ext cx="1062843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Pulse Generator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63C3F8-658D-394E-B675-45DD1A2C7431}"/>
              </a:ext>
            </a:extLst>
          </p:cNvPr>
          <p:cNvCxnSpPr/>
          <p:nvPr/>
        </p:nvCxnSpPr>
        <p:spPr>
          <a:xfrm>
            <a:off x="4322617" y="3610303"/>
            <a:ext cx="724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E40DD-7426-9247-9EAD-2C614B1EC29A}"/>
              </a:ext>
            </a:extLst>
          </p:cNvPr>
          <p:cNvCxnSpPr/>
          <p:nvPr/>
        </p:nvCxnSpPr>
        <p:spPr>
          <a:xfrm>
            <a:off x="7920842" y="3616445"/>
            <a:ext cx="724394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A36D8A-7797-8546-BA0E-FD902BD9856D}"/>
              </a:ext>
            </a:extLst>
          </p:cNvPr>
          <p:cNvCxnSpPr/>
          <p:nvPr/>
        </p:nvCxnSpPr>
        <p:spPr>
          <a:xfrm>
            <a:off x="2345377" y="3610303"/>
            <a:ext cx="724394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7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37B7-FD31-AE48-89F2-B2B124A6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ZX calculus: graphical language for quantum circuits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D3F772-EA92-5048-A1AC-C808E3096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3"/>
          <a:stretch/>
        </p:blipFill>
        <p:spPr>
          <a:xfrm>
            <a:off x="5254984" y="1572651"/>
            <a:ext cx="5305725" cy="512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F2523-661C-9140-BAD8-F4799785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29" y="309672"/>
            <a:ext cx="1843248" cy="2276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36642-7F1F-434D-878F-AFE8FE3A7F26}"/>
              </a:ext>
            </a:extLst>
          </p:cNvPr>
          <p:cNvSpPr txBox="1"/>
          <p:nvPr/>
        </p:nvSpPr>
        <p:spPr>
          <a:xfrm>
            <a:off x="9256506" y="6570181"/>
            <a:ext cx="2608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ZXCalculus.jl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280882-7C33-CD4A-8D19-FC36DEA26C64}"/>
              </a:ext>
            </a:extLst>
          </p:cNvPr>
          <p:cNvSpPr txBox="1"/>
          <p:nvPr/>
        </p:nvSpPr>
        <p:spPr>
          <a:xfrm>
            <a:off x="457200" y="6563638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1902.03178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C4EA5B-62B9-7F46-878C-445165893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" y="4132971"/>
            <a:ext cx="4613760" cy="157149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7EF956-19D0-D940-908A-83579FC71043}"/>
              </a:ext>
            </a:extLst>
          </p:cNvPr>
          <p:cNvSpPr txBox="1"/>
          <p:nvPr/>
        </p:nvSpPr>
        <p:spPr>
          <a:xfrm>
            <a:off x="907378" y="5636096"/>
            <a:ext cx="32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complement of graph state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9ED0A91-278B-E540-B777-1D09FA315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79739"/>
            <a:ext cx="4551129" cy="18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7017-9B68-3E41-9887-74472C06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Quon</a:t>
            </a:r>
            <a:r>
              <a:rPr lang="en-US" sz="3200"/>
              <a:t>: topological language for quantum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746B6-6DD3-C54F-8D13-D9E405C0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524554"/>
            <a:ext cx="11473841" cy="3808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5E17E-2F13-F74C-BB1D-4833354D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723123"/>
            <a:ext cx="28575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9F107-95C5-9341-9C86-B7DD9772EDCE}"/>
              </a:ext>
            </a:extLst>
          </p:cNvPr>
          <p:cNvSpPr txBox="1"/>
          <p:nvPr/>
        </p:nvSpPr>
        <p:spPr>
          <a:xfrm>
            <a:off x="5055500" y="6084800"/>
            <a:ext cx="59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Yang-Baxter Equation is the </a:t>
            </a:r>
            <a:r>
              <a:rPr lang="en-CA"/>
              <a:t>Reidemeister move in knot theory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FCEE4-D523-CC4A-9576-CA8185C5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29" y="4887209"/>
            <a:ext cx="2688833" cy="1043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DF886-72D5-3A40-91B2-5E9366623F23}"/>
              </a:ext>
            </a:extLst>
          </p:cNvPr>
          <p:cNvSpPr txBox="1"/>
          <p:nvPr/>
        </p:nvSpPr>
        <p:spPr>
          <a:xfrm>
            <a:off x="888849" y="6084800"/>
            <a:ext cx="218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Yang-Baxter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F7895-9114-EB4B-B450-EF1CE3494DAB}"/>
              </a:ext>
            </a:extLst>
          </p:cNvPr>
          <p:cNvSpPr txBox="1"/>
          <p:nvPr/>
        </p:nvSpPr>
        <p:spPr>
          <a:xfrm>
            <a:off x="0" y="6599857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10.1073/pnas.1621345114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94BC-2649-6444-BF68-A11C857C09A4}"/>
              </a:ext>
            </a:extLst>
          </p:cNvPr>
          <p:cNvSpPr txBox="1"/>
          <p:nvPr/>
        </p:nvSpPr>
        <p:spPr>
          <a:xfrm>
            <a:off x="9300575" y="6538586"/>
            <a:ext cx="23439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QuantumBFS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Quon.jl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A9116-DD4B-5747-905E-0F061B43C27C}"/>
              </a:ext>
            </a:extLst>
          </p:cNvPr>
          <p:cNvSpPr txBox="1"/>
          <p:nvPr/>
        </p:nvSpPr>
        <p:spPr>
          <a:xfrm>
            <a:off x="8837112" y="2072711"/>
            <a:ext cx="261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Hard to eval numerically!!</a:t>
            </a:r>
          </a:p>
        </p:txBody>
      </p:sp>
    </p:spTree>
    <p:extLst>
      <p:ext uri="{BB962C8B-B14F-4D97-AF65-F5344CB8AC3E}">
        <p14:creationId xmlns:p14="http://schemas.microsoft.com/office/powerpoint/2010/main" val="46696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3950-A0C9-7763-F0E8-935DAAE2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YaoToEinsum</a:t>
            </a:r>
            <a:r>
              <a:rPr lang="en-US" dirty="0"/>
              <a:t>: Tensor network-based circuit simulation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523444-84DC-327D-6106-A045C58F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848"/>
            <a:ext cx="12192000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B768-87D4-884A-883B-783234C1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462"/>
          </a:xfrm>
        </p:spPr>
        <p:txBody>
          <a:bodyPr>
            <a:normAutofit/>
          </a:bodyPr>
          <a:lstStyle/>
          <a:p>
            <a:r>
              <a:rPr lang="en-US" sz="3200"/>
              <a:t>Evaluate </a:t>
            </a:r>
            <a:r>
              <a:rPr lang="en-US" sz="3200" err="1"/>
              <a:t>Quon</a:t>
            </a:r>
            <a:r>
              <a:rPr lang="en-US" sz="3200"/>
              <a:t> numerically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62D7-C6F4-B54B-9016-69EB888136AB}"/>
              </a:ext>
            </a:extLst>
          </p:cNvPr>
          <p:cNvSpPr txBox="1"/>
          <p:nvPr/>
        </p:nvSpPr>
        <p:spPr>
          <a:xfrm>
            <a:off x="409699" y="1134093"/>
            <a:ext cx="377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Tait Graph of the string-knot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257A-047A-E548-A75C-3D3F4454FD86}"/>
              </a:ext>
            </a:extLst>
          </p:cNvPr>
          <p:cNvSpPr txBox="1"/>
          <p:nvPr/>
        </p:nvSpPr>
        <p:spPr>
          <a:xfrm>
            <a:off x="6893627" y="1135289"/>
            <a:ext cx="29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Extended </a:t>
            </a:r>
            <a:r>
              <a:rPr lang="en-US" err="1"/>
              <a:t>tait</a:t>
            </a:r>
            <a:r>
              <a:rPr lang="en-US"/>
              <a:t> graph for </a:t>
            </a:r>
            <a:r>
              <a:rPr lang="en-US" err="1"/>
              <a:t>Quon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6C7C4-762C-EA40-869F-65F1FCE20BF7}"/>
              </a:ext>
            </a:extLst>
          </p:cNvPr>
          <p:cNvSpPr txBox="1"/>
          <p:nvPr/>
        </p:nvSpPr>
        <p:spPr>
          <a:xfrm>
            <a:off x="409699" y="3847605"/>
            <a:ext cx="388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Representing the Planar Graph of </a:t>
            </a:r>
            <a:r>
              <a:rPr lang="en-US" err="1"/>
              <a:t>Quon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00614-CD64-5749-B0B0-3DA92872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0" y="1591296"/>
            <a:ext cx="4102925" cy="203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89CC8-5B73-1A41-AD6D-CD9F8500B275}"/>
              </a:ext>
            </a:extLst>
          </p:cNvPr>
          <p:cNvSpPr txBox="1"/>
          <p:nvPr/>
        </p:nvSpPr>
        <p:spPr>
          <a:xfrm>
            <a:off x="392451" y="3496683"/>
            <a:ext cx="3788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Knots, graphs and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Khovanov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 homology I, Abhijit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Champanerkar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, 2013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1CBF2-724D-6444-9487-45920C58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15" y="1591296"/>
            <a:ext cx="1858158" cy="1830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BC3CD-5755-FF42-A93C-0C8303D33CAC}"/>
              </a:ext>
            </a:extLst>
          </p:cNvPr>
          <p:cNvSpPr txBox="1"/>
          <p:nvPr/>
        </p:nvSpPr>
        <p:spPr>
          <a:xfrm>
            <a:off x="6718453" y="3496682"/>
            <a:ext cx="2007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extended Tait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652A4-9F94-084D-BCA4-7DAAD86E621F}"/>
              </a:ext>
            </a:extLst>
          </p:cNvPr>
          <p:cNvSpPr txBox="1"/>
          <p:nvPr/>
        </p:nvSpPr>
        <p:spPr>
          <a:xfrm>
            <a:off x="9036056" y="3496682"/>
            <a:ext cx="2691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 Rz Gate in string-knot diagram with coloring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C1FE11-9791-C743-BADE-D35FFD1C8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71" y="1892060"/>
            <a:ext cx="1918761" cy="1186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7612B-5054-2A48-BA9A-18C2370A9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6" y="4349969"/>
            <a:ext cx="2053760" cy="203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5C5D53-8F4A-FE44-8BDF-D892E699A22E}"/>
              </a:ext>
            </a:extLst>
          </p:cNvPr>
          <p:cNvSpPr txBox="1"/>
          <p:nvPr/>
        </p:nvSpPr>
        <p:spPr>
          <a:xfrm>
            <a:off x="3141217" y="4441374"/>
            <a:ext cx="590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No previous numerical data structure found; thus, we designed our own</a:t>
            </a:r>
          </a:p>
          <a:p>
            <a:endParaRPr lang="en-US" sz="1400"/>
          </a:p>
          <a:p>
            <a:r>
              <a:rPr lang="en-US" sz="1400"/>
              <a:t>Inspired by the mesh representation from computational graphics,</a:t>
            </a:r>
          </a:p>
          <a:p>
            <a:r>
              <a:rPr lang="en-US" sz="1400"/>
              <a:t>We invent our own data structure for </a:t>
            </a:r>
            <a:r>
              <a:rPr lang="en-US" sz="1400" err="1"/>
              <a:t>Quon</a:t>
            </a:r>
            <a:r>
              <a:rPr lang="en-US" sz="1400"/>
              <a:t> that stores the following mappings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Vertices to half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to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Half edge A and its next half edge B on a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Twin: Half edge A and its neighbor half edge on opposite direction 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 i="1"/>
              <a:t>* Guarantee O(1) or O(n) query complexity for our rewrite algorithm</a:t>
            </a:r>
          </a:p>
        </p:txBody>
      </p:sp>
    </p:spTree>
    <p:extLst>
      <p:ext uri="{BB962C8B-B14F-4D97-AF65-F5344CB8AC3E}">
        <p14:creationId xmlns:p14="http://schemas.microsoft.com/office/powerpoint/2010/main" val="139224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2344-DC14-9F47-A361-BD3D5EB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1325563"/>
          </a:xfrm>
        </p:spPr>
        <p:txBody>
          <a:bodyPr/>
          <a:lstStyle/>
          <a:p>
            <a:r>
              <a:rPr lang="en-US"/>
              <a:t>Exact template matching via </a:t>
            </a:r>
            <a:r>
              <a:rPr lang="en-US" err="1"/>
              <a:t>EGraph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91C85-CE2A-1D47-85BA-F73DA9EA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8" y="1392756"/>
            <a:ext cx="4605337" cy="203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C6614-2A6B-2441-A1EA-013FB9A33815}"/>
              </a:ext>
            </a:extLst>
          </p:cNvPr>
          <p:cNvSpPr txBox="1"/>
          <p:nvPr/>
        </p:nvSpPr>
        <p:spPr>
          <a:xfrm>
            <a:off x="946649" y="3463414"/>
            <a:ext cx="39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The QBIR in our previous work naturally fits </a:t>
            </a:r>
            <a:r>
              <a:rPr lang="en-US" sz="1400" err="1"/>
              <a:t>egraph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8EED0-6281-ED4C-B391-012CD5B79651}"/>
              </a:ext>
            </a:extLst>
          </p:cNvPr>
          <p:cNvSpPr txBox="1"/>
          <p:nvPr/>
        </p:nvSpPr>
        <p:spPr>
          <a:xfrm>
            <a:off x="59377" y="6238196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Yao.jl: Extensible, Efficient Framework for Quantum Algorithm Design, Xiu-Zhe Luo, et al</a:t>
            </a:r>
            <a:endParaRPr lang="en-CA" sz="10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egg: Fast and Extensible Equality Saturation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arXiv: 2004.03082</a:t>
            </a:r>
          </a:p>
          <a:p>
            <a:r>
              <a:rPr lang="en-CA" sz="1000" err="1">
                <a:solidFill>
                  <a:schemeClr val="bg1">
                    <a:lumMod val="50000"/>
                  </a:schemeClr>
                </a:solidFill>
              </a:rPr>
              <a:t>Metatheory.jl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</a:rPr>
              <a:t>: Fast and Elegant Algebraic Computation in Julia with Extensible Equality Saturation 10.21105/joss.03078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9FAA8-1C2B-1B42-BCFE-FBDA8AA7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8" y="3805605"/>
            <a:ext cx="5177642" cy="154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563DF-009C-1147-9A3B-0285EF3EDBE4}"/>
              </a:ext>
            </a:extLst>
          </p:cNvPr>
          <p:cNvSpPr txBox="1"/>
          <p:nvPr/>
        </p:nvSpPr>
        <p:spPr>
          <a:xfrm>
            <a:off x="946649" y="5387400"/>
            <a:ext cx="366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Demonstration of </a:t>
            </a:r>
            <a:r>
              <a:rPr lang="en-US" sz="1400" err="1"/>
              <a:t>egraph</a:t>
            </a:r>
            <a:r>
              <a:rPr lang="en-US" sz="1400"/>
              <a:t> based rewrite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9076-4292-C44C-928F-947FA26706EA}"/>
              </a:ext>
            </a:extLst>
          </p:cNvPr>
          <p:cNvSpPr txBox="1"/>
          <p:nvPr/>
        </p:nvSpPr>
        <p:spPr>
          <a:xfrm>
            <a:off x="6333507" y="2139974"/>
            <a:ext cx="4782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Properties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Brute force match algorithm (non-poly)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Non-heuristic, always simplifies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be extended for pulse (general operators)</a:t>
            </a:r>
          </a:p>
        </p:txBody>
      </p:sp>
    </p:spTree>
    <p:extLst>
      <p:ext uri="{BB962C8B-B14F-4D97-AF65-F5344CB8AC3E}">
        <p14:creationId xmlns:p14="http://schemas.microsoft.com/office/powerpoint/2010/main" val="52114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A0BB-A203-CB48-996C-612072BB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5161-E64D-F24C-A5C4-B969CCD1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792" y="0"/>
            <a:ext cx="36272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5106D-3BDF-9B49-B7EB-15716D423916}"/>
              </a:ext>
            </a:extLst>
          </p:cNvPr>
          <p:cNvSpPr txBox="1"/>
          <p:nvPr/>
        </p:nvSpPr>
        <p:spPr>
          <a:xfrm>
            <a:off x="681693" y="1745917"/>
            <a:ext cx="78829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SSA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only assigned statically for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industrial compiler IR (LLVM, GCC,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ecosystem, more targets (ARM, x86, FPGA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analysis/optimize</a:t>
            </a:r>
          </a:p>
          <a:p>
            <a:endParaRPr lang="en-US" dirty="0"/>
          </a:p>
          <a:p>
            <a:r>
              <a:rPr lang="en-US" dirty="0"/>
              <a:t>Extending SSA form IR for hybrid quantum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block + quantum terminator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Partially evaluate quantum circuit phase parameters (major pattern</a:t>
            </a:r>
          </a:p>
          <a:p>
            <a:r>
              <a:rPr lang="en-US" dirty="0"/>
              <a:t>for hybrid programs)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Infer if the parameters is a multiple of pi or pi/2 </a:t>
            </a:r>
            <a:r>
              <a:rPr lang="en-US" dirty="0" err="1"/>
              <a:t>etc</a:t>
            </a:r>
            <a:r>
              <a:rPr lang="en-US" dirty="0"/>
              <a:t> via abstract interpretation.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Forward to pure circuit engine to simplify symbolically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4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2D2B-9252-B249-9CB7-63C82EC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FE3F5B-2A37-9242-B460-C10D2E0B5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0381"/>
              </p:ext>
            </p:extLst>
          </p:nvPr>
        </p:nvGraphicFramePr>
        <p:xfrm>
          <a:off x="1431446" y="2329772"/>
          <a:ext cx="932910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3">
                  <a:extLst>
                    <a:ext uri="{9D8B030D-6E8A-4147-A177-3AD203B41FA5}">
                      <a16:colId xmlns:a16="http://schemas.microsoft.com/office/drawing/2014/main" val="2017297926"/>
                    </a:ext>
                  </a:extLst>
                </a:gridCol>
                <a:gridCol w="956795">
                  <a:extLst>
                    <a:ext uri="{9D8B030D-6E8A-4147-A177-3AD203B41FA5}">
                      <a16:colId xmlns:a16="http://schemas.microsoft.com/office/drawing/2014/main" val="3852255754"/>
                    </a:ext>
                  </a:extLst>
                </a:gridCol>
                <a:gridCol w="1044458">
                  <a:extLst>
                    <a:ext uri="{9D8B030D-6E8A-4147-A177-3AD203B41FA5}">
                      <a16:colId xmlns:a16="http://schemas.microsoft.com/office/drawing/2014/main" val="2424946474"/>
                    </a:ext>
                  </a:extLst>
                </a:gridCol>
                <a:gridCol w="1092248">
                  <a:extLst>
                    <a:ext uri="{9D8B030D-6E8A-4147-A177-3AD203B41FA5}">
                      <a16:colId xmlns:a16="http://schemas.microsoft.com/office/drawing/2014/main" val="3243962230"/>
                    </a:ext>
                  </a:extLst>
                </a:gridCol>
                <a:gridCol w="998562">
                  <a:extLst>
                    <a:ext uri="{9D8B030D-6E8A-4147-A177-3AD203B41FA5}">
                      <a16:colId xmlns:a16="http://schemas.microsoft.com/office/drawing/2014/main" val="652381430"/>
                    </a:ext>
                  </a:extLst>
                </a:gridCol>
                <a:gridCol w="1535475">
                  <a:extLst>
                    <a:ext uri="{9D8B030D-6E8A-4147-A177-3AD203B41FA5}">
                      <a16:colId xmlns:a16="http://schemas.microsoft.com/office/drawing/2014/main" val="1349226352"/>
                    </a:ext>
                  </a:extLst>
                </a:gridCol>
                <a:gridCol w="1697277">
                  <a:extLst>
                    <a:ext uri="{9D8B030D-6E8A-4147-A177-3AD203B41FA5}">
                      <a16:colId xmlns:a16="http://schemas.microsoft.com/office/drawing/2014/main" val="1423179467"/>
                    </a:ext>
                  </a:extLst>
                </a:gridCol>
              </a:tblGrid>
              <a:tr h="367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Schema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simplifi</a:t>
                      </a:r>
                      <a:r>
                        <a:rPr lang="en-US" dirty="0"/>
                        <a:t>-cation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IBM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OpenQASM2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differentiation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1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Yao (include the compiler beta)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ProjectQ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99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Qiskit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8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</a:t>
                      </a:r>
                      <a:r>
                        <a:rPr lang="en-US" dirty="0" err="1"/>
                        <a:t>Braket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PennyLane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Yse</a:t>
                      </a:r>
                      <a:r>
                        <a:rPr lang="en-US" dirty="0"/>
                        <a:t> (via </a:t>
                      </a:r>
                      <a:r>
                        <a:rPr lang="en-US" dirty="0" err="1"/>
                        <a:t>qiskit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1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F9A5-3FA3-F04D-956F-C6B9FD8B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Quantum Circuit Emulation Subroutine: </a:t>
            </a:r>
            <a:r>
              <a:rPr lang="en-US" sz="2800" dirty="0" err="1"/>
              <a:t>BQCESubroutine.jl</a:t>
            </a:r>
            <a:r>
              <a:rPr lang="en-US" sz="2800" dirty="0"/>
              <a:t> (WIP)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FE041-3D1E-AA4C-908B-E44CF52D281E}"/>
              </a:ext>
            </a:extLst>
          </p:cNvPr>
          <p:cNvSpPr/>
          <p:nvPr/>
        </p:nvSpPr>
        <p:spPr>
          <a:xfrm>
            <a:off x="939453" y="3435262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Expression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3D71D-B209-2F4C-B2F7-14EDD06F95A3}"/>
              </a:ext>
            </a:extLst>
          </p:cNvPr>
          <p:cNvSpPr/>
          <p:nvPr/>
        </p:nvSpPr>
        <p:spPr>
          <a:xfrm>
            <a:off x="4477011" y="282148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Loop 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13EBD-9AEC-2E42-8113-1DAB4912F70E}"/>
              </a:ext>
            </a:extLst>
          </p:cNvPr>
          <p:cNvSpPr/>
          <p:nvPr/>
        </p:nvSpPr>
        <p:spPr>
          <a:xfrm>
            <a:off x="8528137" y="247701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4B89C-A4B6-2546-97A9-F1183EAE5807}"/>
              </a:ext>
            </a:extLst>
          </p:cNvPr>
          <p:cNvSpPr/>
          <p:nvPr/>
        </p:nvSpPr>
        <p:spPr>
          <a:xfrm>
            <a:off x="8528137" y="3497894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492B9-C00B-1C42-BA97-320D508006FE}"/>
              </a:ext>
            </a:extLst>
          </p:cNvPr>
          <p:cNvSpPr/>
          <p:nvPr/>
        </p:nvSpPr>
        <p:spPr>
          <a:xfrm>
            <a:off x="8528137" y="4518769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Threaded CPU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D929-1FAE-EC4A-B70B-636CA6D20B47}"/>
              </a:ext>
            </a:extLst>
          </p:cNvPr>
          <p:cNvSpPr/>
          <p:nvPr/>
        </p:nvSpPr>
        <p:spPr>
          <a:xfrm>
            <a:off x="4477011" y="4111667"/>
            <a:ext cx="1985376" cy="676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Loop Kernel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F7E48-6C1E-834B-950D-9056CBE8E15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24829" y="3159692"/>
            <a:ext cx="1552182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757378-39F4-8C47-9CC3-089E11FCF3F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924829" y="3773465"/>
            <a:ext cx="1552182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E0E31-CA56-D64B-9419-79095A18A42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462387" y="2815222"/>
            <a:ext cx="2065750" cy="344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8CCABA-2E5A-6D41-8B19-95A7A1A95F0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2387" y="3159692"/>
            <a:ext cx="2065750" cy="6764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A22E74-1F2E-5E42-A917-B86DAE0AC3B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62387" y="3159692"/>
            <a:ext cx="2065750" cy="1697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F5C890-58D6-1A4A-A988-8C5E378093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462387" y="2815222"/>
            <a:ext cx="2065750" cy="16346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A78E-E5C9-3B40-AC8C-28614A59091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462387" y="3836097"/>
            <a:ext cx="2065750" cy="613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543987-E299-0340-A936-54A7F280CDF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462387" y="4449870"/>
            <a:ext cx="2065750" cy="407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21B362-E071-F340-9C59-9A7DA4E7D824}"/>
              </a:ext>
            </a:extLst>
          </p:cNvPr>
          <p:cNvSpPr txBox="1"/>
          <p:nvPr/>
        </p:nvSpPr>
        <p:spPr>
          <a:xfrm>
            <a:off x="2924829" y="3004913"/>
            <a:ext cx="142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known operators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563B1-564F-4447-85E6-E37E5F7801DE}"/>
              </a:ext>
            </a:extLst>
          </p:cNvPr>
          <p:cNvSpPr txBox="1"/>
          <p:nvPr/>
        </p:nvSpPr>
        <p:spPr>
          <a:xfrm>
            <a:off x="2924829" y="4373824"/>
            <a:ext cx="15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dynamic operators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70A4A-EA26-2943-8BDF-FB882FC98E4E}"/>
              </a:ext>
            </a:extLst>
          </p:cNvPr>
          <p:cNvSpPr txBox="1"/>
          <p:nvPr/>
        </p:nvSpPr>
        <p:spPr>
          <a:xfrm>
            <a:off x="3308973" y="3526364"/>
            <a:ext cx="116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symbolic</a:t>
            </a:r>
          </a:p>
          <a:p>
            <a:r>
              <a:rPr lang="en-US" sz="1400" dirty="0"/>
              <a:t>simplification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8E405-0D2E-714D-AA31-A28D039B24BB}"/>
              </a:ext>
            </a:extLst>
          </p:cNvPr>
          <p:cNvSpPr txBox="1"/>
          <p:nvPr/>
        </p:nvSpPr>
        <p:spPr>
          <a:xfrm>
            <a:off x="6664746" y="235498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scheduling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DC85C-B2A2-9744-A49A-46C5DE2B13A5}"/>
              </a:ext>
            </a:extLst>
          </p:cNvPr>
          <p:cNvSpPr txBox="1"/>
          <p:nvPr/>
        </p:nvSpPr>
        <p:spPr>
          <a:xfrm>
            <a:off x="96522" y="6009778"/>
            <a:ext cx="720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and more generic emulation routines for circuit and tensor 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09576C-183B-874C-AF8A-E78322B73AE0}"/>
              </a:ext>
            </a:extLst>
          </p:cNvPr>
          <p:cNvSpPr txBox="1"/>
          <p:nvPr/>
        </p:nvSpPr>
        <p:spPr>
          <a:xfrm>
            <a:off x="1608763" y="6379110"/>
            <a:ext cx="45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1-100x speed up comparing to stable emulator</a:t>
            </a:r>
          </a:p>
        </p:txBody>
      </p:sp>
    </p:spTree>
    <p:extLst>
      <p:ext uri="{BB962C8B-B14F-4D97-AF65-F5344CB8AC3E}">
        <p14:creationId xmlns:p14="http://schemas.microsoft.com/office/powerpoint/2010/main" val="66426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4D38-77AF-7C46-B4EB-B1127034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Rydberg System &amp; MIS problem</a:t>
            </a:r>
          </a:p>
        </p:txBody>
      </p:sp>
      <p:pic>
        <p:nvPicPr>
          <p:cNvPr id="3074" name="Picture 2" descr="QuEra Computing">
            <a:extLst>
              <a:ext uri="{FF2B5EF4-FFF2-40B4-BE49-F238E27FC236}">
                <a16:creationId xmlns:a16="http://schemas.microsoft.com/office/drawing/2014/main" id="{D55D2829-297E-A348-8A40-AAEBDA63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89" y="5740704"/>
            <a:ext cx="1997903" cy="9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F47ED-FC92-EF4C-B5F3-42752491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4" y="1690688"/>
            <a:ext cx="45974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4707C-7FF9-CC45-BD84-7F1A8D8F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03" y="2273502"/>
            <a:ext cx="3300655" cy="293306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B372771-AFE4-844B-A67D-6167D1AD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9" y="2875982"/>
            <a:ext cx="2219521" cy="22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A08E5-4587-E54D-93E4-F74E4D532936}"/>
              </a:ext>
            </a:extLst>
          </p:cNvPr>
          <p:cNvSpPr txBox="1"/>
          <p:nvPr/>
        </p:nvSpPr>
        <p:spPr>
          <a:xfrm>
            <a:off x="1852351" y="5150565"/>
            <a:ext cx="1609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Independent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(blue)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40B3-11C6-4347-89AA-9BA1303F15A5}"/>
              </a:ext>
            </a:extLst>
          </p:cNvPr>
          <p:cNvSpPr txBox="1"/>
          <p:nvPr/>
        </p:nvSpPr>
        <p:spPr>
          <a:xfrm>
            <a:off x="5793288" y="1856958"/>
            <a:ext cx="4554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Can be used to calculate maximum independent set!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5B0A0-51A8-8842-AF03-955D1A7C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887" y="2474012"/>
            <a:ext cx="3130908" cy="2672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F7D0C-2ABF-E24D-99CD-603E0504613C}"/>
              </a:ext>
            </a:extLst>
          </p:cNvPr>
          <p:cNvSpPr/>
          <p:nvPr/>
        </p:nvSpPr>
        <p:spPr>
          <a:xfrm>
            <a:off x="6210050" y="5095503"/>
            <a:ext cx="1317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arXiv: 1808.10816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A58C872-2FBC-0A4E-83EC-60B9214A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39" y="5864256"/>
            <a:ext cx="2662004" cy="6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4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9858-6D37-454C-918D-1CC692DA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18C7D-9B4E-1444-A95A-F1370A60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" y="1550095"/>
            <a:ext cx="6918542" cy="5188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8EBCC-3FAC-CB4A-BDBE-2CEAD4667294}"/>
              </a:ext>
            </a:extLst>
          </p:cNvPr>
          <p:cNvSpPr txBox="1"/>
          <p:nvPr/>
        </p:nvSpPr>
        <p:spPr>
          <a:xfrm>
            <a:off x="8497426" y="3959882"/>
            <a:ext cx="19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Quantum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588FD-02F0-5245-9217-25C82F18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39" y="2188574"/>
            <a:ext cx="4003979" cy="12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2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15E95-EAC4-A146-98E2-7E990EFD7514}"/>
              </a:ext>
            </a:extLst>
          </p:cNvPr>
          <p:cNvSpPr txBox="1"/>
          <p:nvPr/>
        </p:nvSpPr>
        <p:spPr>
          <a:xfrm>
            <a:off x="331426" y="726301"/>
            <a:ext cx="458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Bloqade</a:t>
            </a:r>
            <a:r>
              <a:rPr lang="en-US" sz="3200" dirty="0">
                <a:solidFill>
                  <a:schemeClr val="bg1"/>
                </a:solidFill>
              </a:rPr>
              <a:t>: The Rydberg SDK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66372-8240-F649-9C9B-F945C33667AB}"/>
              </a:ext>
            </a:extLst>
          </p:cNvPr>
          <p:cNvSpPr/>
          <p:nvPr/>
        </p:nvSpPr>
        <p:spPr>
          <a:xfrm>
            <a:off x="98756" y="5001740"/>
            <a:ext cx="4609168" cy="163383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ODE solvers</a:t>
            </a:r>
          </a:p>
          <a:p>
            <a:pPr algn="ctr"/>
            <a:r>
              <a:rPr lang="en-US" sz="1600" dirty="0"/>
              <a:t>generic, fast, and highly configurable ODE solvers from </a:t>
            </a:r>
            <a:r>
              <a:rPr lang="en-US" sz="1600" dirty="0" err="1"/>
              <a:t>DiffEq</a:t>
            </a:r>
            <a:r>
              <a:rPr lang="en-US" sz="1600" dirty="0"/>
              <a:t> 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2DC1D-1057-AD40-A4C7-06F053433FEE}"/>
              </a:ext>
            </a:extLst>
          </p:cNvPr>
          <p:cNvSpPr/>
          <p:nvPr/>
        </p:nvSpPr>
        <p:spPr>
          <a:xfrm>
            <a:off x="10021330" y="1791731"/>
            <a:ext cx="2071914" cy="4843847"/>
          </a:xfrm>
          <a:prstGeom prst="rect">
            <a:avLst/>
          </a:prstGeom>
          <a:solidFill>
            <a:srgbClr val="A76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F8B0E-B33E-374D-8ABE-AED29ED80F42}"/>
              </a:ext>
            </a:extLst>
          </p:cNvPr>
          <p:cNvSpPr/>
          <p:nvPr/>
        </p:nvSpPr>
        <p:spPr>
          <a:xfrm>
            <a:off x="98755" y="1791732"/>
            <a:ext cx="1773293" cy="306996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23330-8B27-A446-AF50-7436A5E336B2}"/>
              </a:ext>
            </a:extLst>
          </p:cNvPr>
          <p:cNvSpPr/>
          <p:nvPr/>
        </p:nvSpPr>
        <p:spPr>
          <a:xfrm>
            <a:off x="5955955" y="1791731"/>
            <a:ext cx="3929449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Flexible Built-in Lattices</a:t>
            </a:r>
          </a:p>
          <a:p>
            <a:pPr algn="ctr"/>
            <a:r>
              <a:rPr lang="en-US" dirty="0"/>
              <a:t>with fancy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5C33-052C-C64B-9865-9F69E4DDD001}"/>
              </a:ext>
            </a:extLst>
          </p:cNvPr>
          <p:cNvSpPr/>
          <p:nvPr/>
        </p:nvSpPr>
        <p:spPr>
          <a:xfrm>
            <a:off x="4924169" y="5015470"/>
            <a:ext cx="2018269" cy="1620108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 err="1"/>
              <a:t>Krylov</a:t>
            </a:r>
            <a:r>
              <a:rPr lang="en-US" sz="2400" dirty="0"/>
              <a:t> Solvers</a:t>
            </a:r>
          </a:p>
          <a:p>
            <a:pPr algn="ctr"/>
            <a:r>
              <a:rPr lang="en-US" sz="1600" dirty="0"/>
              <a:t>fast and generic </a:t>
            </a:r>
            <a:r>
              <a:rPr lang="en-US" sz="1600" dirty="0" err="1"/>
              <a:t>Krylov</a:t>
            </a:r>
            <a:r>
              <a:rPr lang="en-US" sz="1600" dirty="0"/>
              <a:t>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71FC2D-9A50-C84C-AB77-BF70D934A6B9}"/>
              </a:ext>
            </a:extLst>
          </p:cNvPr>
          <p:cNvSpPr/>
          <p:nvPr/>
        </p:nvSpPr>
        <p:spPr>
          <a:xfrm>
            <a:off x="7158683" y="3763318"/>
            <a:ext cx="2726722" cy="2872260"/>
          </a:xfrm>
          <a:prstGeom prst="rect">
            <a:avLst/>
          </a:prstGeom>
          <a:solidFill>
            <a:srgbClr val="1A7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CUDA acceleration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/>
            <a:r>
              <a:rPr lang="en-US" sz="1600" dirty="0"/>
              <a:t>80x speedup at most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DF812-97CD-5247-B498-A79298F2C6AE}"/>
              </a:ext>
            </a:extLst>
          </p:cNvPr>
          <p:cNvSpPr/>
          <p:nvPr/>
        </p:nvSpPr>
        <p:spPr>
          <a:xfrm>
            <a:off x="2007975" y="1791731"/>
            <a:ext cx="3739978" cy="1817812"/>
          </a:xfrm>
          <a:prstGeom prst="rect">
            <a:avLst/>
          </a:prstGeom>
          <a:solidFill>
            <a:srgbClr val="52B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Built-in Waveform</a:t>
            </a:r>
          </a:p>
          <a:p>
            <a:pPr algn="ctr"/>
            <a:r>
              <a:rPr lang="en-US" sz="1600" dirty="0"/>
              <a:t>Flexible, intuitive waveform with various filters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98E0-0DAD-CE48-9B8B-68E0BD976BA0}"/>
              </a:ext>
            </a:extLst>
          </p:cNvPr>
          <p:cNvSpPr/>
          <p:nvPr/>
        </p:nvSpPr>
        <p:spPr>
          <a:xfrm>
            <a:off x="2007975" y="3763318"/>
            <a:ext cx="4934463" cy="10983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/>
              <a:t>Rydberg Hamiltonian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Symbolic Expression Contains all system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976F7-DA6C-8340-8CC2-0AA7EDFB60A3}"/>
              </a:ext>
            </a:extLst>
          </p:cNvPr>
          <p:cNvSpPr txBox="1"/>
          <p:nvPr/>
        </p:nvSpPr>
        <p:spPr>
          <a:xfrm>
            <a:off x="10101650" y="5286915"/>
            <a:ext cx="1939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enable easy access to common quantum information processing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8DC50A-E36C-A848-B5C6-14E61774B436}"/>
              </a:ext>
            </a:extLst>
          </p:cNvPr>
          <p:cNvSpPr txBox="1"/>
          <p:nvPr/>
        </p:nvSpPr>
        <p:spPr>
          <a:xfrm>
            <a:off x="9959798" y="3609543"/>
            <a:ext cx="21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Integrate with Yao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48224B-4C2D-274F-B49F-93E58B2AC4E4}"/>
              </a:ext>
            </a:extLst>
          </p:cNvPr>
          <p:cNvSpPr/>
          <p:nvPr/>
        </p:nvSpPr>
        <p:spPr>
          <a:xfrm>
            <a:off x="137091" y="3497861"/>
            <a:ext cx="1696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Built-in support for auto-unit conversion for </a:t>
            </a:r>
            <a:r>
              <a:rPr lang="en-US" sz="1200" dirty="0" err="1">
                <a:solidFill>
                  <a:schemeClr val="bg1"/>
                </a:solidFill>
              </a:rPr>
              <a:t>QuEra</a:t>
            </a:r>
            <a:r>
              <a:rPr lang="en-US" sz="1200" dirty="0">
                <a:solidFill>
                  <a:schemeClr val="bg1"/>
                </a:solidFill>
              </a:rPr>
              <a:t> Rydberg 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B990AB-F766-2D4A-91F0-C6C7BB38E87B}"/>
              </a:ext>
            </a:extLst>
          </p:cNvPr>
          <p:cNvSpPr/>
          <p:nvPr/>
        </p:nvSpPr>
        <p:spPr>
          <a:xfrm>
            <a:off x="98755" y="2526818"/>
            <a:ext cx="177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Unit Handling</a:t>
            </a:r>
          </a:p>
        </p:txBody>
      </p:sp>
    </p:spTree>
    <p:extLst>
      <p:ext uri="{BB962C8B-B14F-4D97-AF65-F5344CB8AC3E}">
        <p14:creationId xmlns:p14="http://schemas.microsoft.com/office/powerpoint/2010/main" val="232053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C438-C55F-2B41-B229-C6EEE8A6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6" y="8300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High performance and accurate emulation for Rydberg system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7F1A2C95-38D9-1240-A0D2-3CF9F929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" y="1305237"/>
            <a:ext cx="5487980" cy="4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97;p14">
            <a:extLst>
              <a:ext uri="{FF2B5EF4-FFF2-40B4-BE49-F238E27FC236}">
                <a16:creationId xmlns:a16="http://schemas.microsoft.com/office/drawing/2014/main" id="{5F7B05E2-630D-6749-AD74-59BA42BD72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670" y="4297884"/>
            <a:ext cx="6073438" cy="18109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" name="Google Shape;298;p14">
            <a:extLst>
              <a:ext uri="{FF2B5EF4-FFF2-40B4-BE49-F238E27FC236}">
                <a16:creationId xmlns:a16="http://schemas.microsoft.com/office/drawing/2014/main" id="{C59C8D6E-F45E-C74C-8826-A0070C0933A3}"/>
              </a:ext>
            </a:extLst>
          </p:cNvPr>
          <p:cNvGrpSpPr/>
          <p:nvPr/>
        </p:nvGrpSpPr>
        <p:grpSpPr>
          <a:xfrm>
            <a:off x="2392670" y="2063270"/>
            <a:ext cx="6073438" cy="1931664"/>
            <a:chOff x="4934336" y="2784830"/>
            <a:chExt cx="5361439" cy="1705212"/>
          </a:xfrm>
        </p:grpSpPr>
        <p:pic>
          <p:nvPicPr>
            <p:cNvPr id="13" name="Google Shape;299;p14" title="Symbolic Hamiltonian Expression">
              <a:extLst>
                <a:ext uri="{FF2B5EF4-FFF2-40B4-BE49-F238E27FC236}">
                  <a16:creationId xmlns:a16="http://schemas.microsoft.com/office/drawing/2014/main" id="{FBDF2C05-37C3-B343-949A-489B9193D72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48"/>
            <a:stretch/>
          </p:blipFill>
          <p:spPr>
            <a:xfrm>
              <a:off x="4934336" y="2784830"/>
              <a:ext cx="5361439" cy="136177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" name="Google Shape;300;p14">
              <a:extLst>
                <a:ext uri="{FF2B5EF4-FFF2-40B4-BE49-F238E27FC236}">
                  <a16:creationId xmlns:a16="http://schemas.microsoft.com/office/drawing/2014/main" id="{05C88856-4208-D040-AEA3-92414E5FBE58}"/>
                </a:ext>
              </a:extLst>
            </p:cNvPr>
            <p:cNvSpPr txBox="1"/>
            <p:nvPr/>
          </p:nvSpPr>
          <p:spPr>
            <a:xfrm>
              <a:off x="5602050" y="4141742"/>
              <a:ext cx="34602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Symbolic Hamiltonian Expression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Google Shape;305;p14">
            <a:extLst>
              <a:ext uri="{FF2B5EF4-FFF2-40B4-BE49-F238E27FC236}">
                <a16:creationId xmlns:a16="http://schemas.microsoft.com/office/drawing/2014/main" id="{8428D262-E737-B14E-BBD1-E7EAF9513A2F}"/>
              </a:ext>
            </a:extLst>
          </p:cNvPr>
          <p:cNvSpPr txBox="1"/>
          <p:nvPr/>
        </p:nvSpPr>
        <p:spPr>
          <a:xfrm>
            <a:off x="132684" y="5257056"/>
            <a:ext cx="15495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QAOA emulation</a:t>
            </a:r>
            <a:endParaRPr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09;p14">
            <a:extLst>
              <a:ext uri="{FF2B5EF4-FFF2-40B4-BE49-F238E27FC236}">
                <a16:creationId xmlns:a16="http://schemas.microsoft.com/office/drawing/2014/main" id="{6E0E1394-B498-E444-B6DB-C9D02BBEFCC7}"/>
              </a:ext>
            </a:extLst>
          </p:cNvPr>
          <p:cNvSpPr txBox="1"/>
          <p:nvPr/>
        </p:nvSpPr>
        <p:spPr>
          <a:xfrm>
            <a:off x="397919" y="2374434"/>
            <a:ext cx="1549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 differentiation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Google Shape;310;p14">
            <a:extLst>
              <a:ext uri="{FF2B5EF4-FFF2-40B4-BE49-F238E27FC236}">
                <a16:creationId xmlns:a16="http://schemas.microsoft.com/office/drawing/2014/main" id="{24DC75F0-BFAF-6B41-BA8E-E601548C0F94}"/>
              </a:ext>
            </a:extLst>
          </p:cNvPr>
          <p:cNvSpPr txBox="1"/>
          <p:nvPr/>
        </p:nvSpPr>
        <p:spPr>
          <a:xfrm>
            <a:off x="291258" y="4153043"/>
            <a:ext cx="176282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Blockade-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approximated emulation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Google Shape;313;p14">
            <a:extLst>
              <a:ext uri="{FF2B5EF4-FFF2-40B4-BE49-F238E27FC236}">
                <a16:creationId xmlns:a16="http://schemas.microsoft.com/office/drawing/2014/main" id="{2F61EB67-1D53-CF42-8D1D-9B39842DFAD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47419" y="2261734"/>
            <a:ext cx="445251" cy="482017"/>
          </a:xfrm>
          <a:prstGeom prst="curvedConnector2">
            <a:avLst/>
          </a:prstGeom>
          <a:noFill/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14;p14">
            <a:extLst>
              <a:ext uri="{FF2B5EF4-FFF2-40B4-BE49-F238E27FC236}">
                <a16:creationId xmlns:a16="http://schemas.microsoft.com/office/drawing/2014/main" id="{48FE7EA9-610B-BF4B-AF95-2887E3E95A6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82184" y="5617356"/>
            <a:ext cx="706551" cy="15714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Google Shape;323;p14">
            <a:extLst>
              <a:ext uri="{FF2B5EF4-FFF2-40B4-BE49-F238E27FC236}">
                <a16:creationId xmlns:a16="http://schemas.microsoft.com/office/drawing/2014/main" id="{39BBFA86-5779-AC4C-9067-6758A2770B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9833" y="1049690"/>
            <a:ext cx="1549500" cy="96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0" descr="Yao.jl - Differentiable Quantum Programming In Julia">
            <a:extLst>
              <a:ext uri="{FF2B5EF4-FFF2-40B4-BE49-F238E27FC236}">
                <a16:creationId xmlns:a16="http://schemas.microsoft.com/office/drawing/2014/main" id="{BFCD5CCA-49D0-C542-9F58-B16D41AE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94" y="1237009"/>
            <a:ext cx="781572" cy="7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Julia GPU - How the Julia language is making it easy for programmers to use  GPU capabilities: Julia">
            <a:extLst>
              <a:ext uri="{FF2B5EF4-FFF2-40B4-BE49-F238E27FC236}">
                <a16:creationId xmlns:a16="http://schemas.microsoft.com/office/drawing/2014/main" id="{C148A7E7-502D-794D-B66F-71697753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359" y="2063270"/>
            <a:ext cx="3106455" cy="11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3C07B-89D8-F841-8940-BB46A2C1573B}"/>
              </a:ext>
            </a:extLst>
          </p:cNvPr>
          <p:cNvGrpSpPr/>
          <p:nvPr/>
        </p:nvGrpSpPr>
        <p:grpSpPr>
          <a:xfrm>
            <a:off x="9564180" y="3082872"/>
            <a:ext cx="1651602" cy="714785"/>
            <a:chOff x="9446860" y="3402286"/>
            <a:chExt cx="1651602" cy="714785"/>
          </a:xfrm>
        </p:grpSpPr>
        <p:pic>
          <p:nvPicPr>
            <p:cNvPr id="4101" name="Picture 5" descr="DifferentialEquations.jl logo">
              <a:extLst>
                <a:ext uri="{FF2B5EF4-FFF2-40B4-BE49-F238E27FC236}">
                  <a16:creationId xmlns:a16="http://schemas.microsoft.com/office/drawing/2014/main" id="{5648E47F-0192-4248-8540-BE90D9466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860" y="3402286"/>
              <a:ext cx="714785" cy="71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A79D76-80C5-B44F-8C17-986E138DFAC2}"/>
                </a:ext>
              </a:extLst>
            </p:cNvPr>
            <p:cNvSpPr txBox="1"/>
            <p:nvPr/>
          </p:nvSpPr>
          <p:spPr>
            <a:xfrm>
              <a:off x="10183660" y="3550462"/>
              <a:ext cx="914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DiffEq.jl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82B48A-D55D-0447-A7F4-893B23B22666}"/>
              </a:ext>
            </a:extLst>
          </p:cNvPr>
          <p:cNvSpPr txBox="1"/>
          <p:nvPr/>
        </p:nvSpPr>
        <p:spPr>
          <a:xfrm>
            <a:off x="8794050" y="4368456"/>
            <a:ext cx="30888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over 300x speed up using CUDA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over 2000x speed up comparing to</a:t>
            </a:r>
          </a:p>
          <a:p>
            <a:r>
              <a:rPr lang="en-US" sz="1400" dirty="0">
                <a:solidFill>
                  <a:srgbClr val="0070C0"/>
                </a:solidFill>
              </a:rPr>
              <a:t>open-source emulators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MIS experiment emulation (7x7 system)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8E6D36-E354-2642-995E-97BF72A4B013}"/>
              </a:ext>
            </a:extLst>
          </p:cNvPr>
          <p:cNvGrpSpPr/>
          <p:nvPr/>
        </p:nvGrpSpPr>
        <p:grpSpPr>
          <a:xfrm>
            <a:off x="8835365" y="5695927"/>
            <a:ext cx="2887200" cy="290485"/>
            <a:chOff x="8856995" y="6120460"/>
            <a:chExt cx="2887200" cy="30777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AC47FB-3B6F-594B-B89D-F9719D942CEB}"/>
                </a:ext>
              </a:extLst>
            </p:cNvPr>
            <p:cNvCxnSpPr>
              <a:cxnSpLocks/>
            </p:cNvCxnSpPr>
            <p:nvPr/>
          </p:nvCxnSpPr>
          <p:spPr>
            <a:xfrm>
              <a:off x="9684273" y="6274348"/>
              <a:ext cx="12958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E5E0F9-0347-3543-8CFF-9AE74A60883D}"/>
                </a:ext>
              </a:extLst>
            </p:cNvPr>
            <p:cNvSpPr txBox="1"/>
            <p:nvPr/>
          </p:nvSpPr>
          <p:spPr>
            <a:xfrm>
              <a:off x="8856995" y="6120460"/>
              <a:ext cx="827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200 days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993877-63C5-7348-812E-1A0E06EBB5D1}"/>
                </a:ext>
              </a:extLst>
            </p:cNvPr>
            <p:cNvSpPr txBox="1"/>
            <p:nvPr/>
          </p:nvSpPr>
          <p:spPr>
            <a:xfrm>
              <a:off x="10963404" y="6120460"/>
              <a:ext cx="7807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0.5 days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A8F377-6117-314A-918C-5EDE970526FC}"/>
              </a:ext>
            </a:extLst>
          </p:cNvPr>
          <p:cNvSpPr txBox="1"/>
          <p:nvPr/>
        </p:nvSpPr>
        <p:spPr>
          <a:xfrm>
            <a:off x="8792303" y="6188081"/>
            <a:ext cx="32367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also: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JuliaCon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QuEra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Computing Inc Sponsor Talk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A" sz="1000" dirty="0">
                <a:solidFill>
                  <a:schemeClr val="bg2">
                    <a:lumMod val="50000"/>
                  </a:schemeClr>
                </a:solidFill>
              </a:rPr>
              <a:t>Quantum optimization of maximum independent set using</a:t>
            </a:r>
          </a:p>
          <a:p>
            <a:r>
              <a:rPr lang="en-CA" sz="1000" dirty="0">
                <a:solidFill>
                  <a:schemeClr val="bg2">
                    <a:lumMod val="50000"/>
                  </a:schemeClr>
                </a:solidFill>
              </a:rPr>
              <a:t>Rydberg atom arrays, </a:t>
            </a:r>
            <a:r>
              <a:rPr lang="en-CA" sz="1000" dirty="0">
                <a:solidFill>
                  <a:schemeClr val="bg2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10.1126/science.abo6587</a:t>
            </a:r>
            <a:endParaRPr lang="en-CA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9" name="Picture 2" descr="QuEra Computing">
            <a:extLst>
              <a:ext uri="{FF2B5EF4-FFF2-40B4-BE49-F238E27FC236}">
                <a16:creationId xmlns:a16="http://schemas.microsoft.com/office/drawing/2014/main" id="{54C805AB-04E8-5E43-B885-D15B4A17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588" y="6228943"/>
            <a:ext cx="1295520" cy="61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9B61EEDA-87B2-DA4B-B539-A542DD5B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33" y="6234780"/>
            <a:ext cx="2381260" cy="6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0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800C-6156-B94B-14D1-359B2225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wrappers &amp; frontends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DCF9-77FC-05BB-34D9-8EFB49B70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8901"/>
            <a:ext cx="10515600" cy="2403475"/>
          </a:xfrm>
        </p:spPr>
        <p:txBody>
          <a:bodyPr/>
          <a:lstStyle/>
          <a:p>
            <a:r>
              <a:rPr lang="en-US" dirty="0" err="1"/>
              <a:t>IBMQClient</a:t>
            </a:r>
            <a:endParaRPr lang="en-US" dirty="0"/>
          </a:p>
          <a:p>
            <a:r>
              <a:rPr lang="en-US" dirty="0" err="1"/>
              <a:t>AWSBraket</a:t>
            </a:r>
            <a:r>
              <a:rPr lang="en-US" dirty="0"/>
              <a:t> (experimental)</a:t>
            </a:r>
          </a:p>
          <a:p>
            <a:r>
              <a:rPr lang="en-US" dirty="0" err="1"/>
              <a:t>OpenQASM</a:t>
            </a:r>
            <a:endParaRPr lang="en-US" dirty="0"/>
          </a:p>
          <a:p>
            <a:r>
              <a:rPr lang="en-US" dirty="0" err="1"/>
              <a:t>BloqadeSchema</a:t>
            </a:r>
            <a:r>
              <a:rPr lang="en-US" dirty="0"/>
              <a:t> (</a:t>
            </a:r>
            <a:r>
              <a:rPr lang="en-US" dirty="0" err="1"/>
              <a:t>QuEra</a:t>
            </a:r>
            <a:r>
              <a:rPr lang="en-US" dirty="0"/>
              <a:t> machine with </a:t>
            </a:r>
            <a:r>
              <a:rPr lang="en-US" dirty="0" err="1"/>
              <a:t>Braket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858E6-9698-2D78-5F79-4E0547740938}"/>
              </a:ext>
            </a:extLst>
          </p:cNvPr>
          <p:cNvSpPr txBox="1"/>
          <p:nvPr/>
        </p:nvSpPr>
        <p:spPr>
          <a:xfrm>
            <a:off x="8965967" y="1827033"/>
            <a:ext cx="2387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API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Frontend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0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8323-18FE-9D42-897C-02BFA083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of Code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7A405B-3656-2146-AE86-1887E73BB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13127"/>
              </p:ext>
            </p:extLst>
          </p:nvPr>
        </p:nvGraphicFramePr>
        <p:xfrm>
          <a:off x="-53838" y="2177212"/>
          <a:ext cx="5120362" cy="3238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GCC Rust – Google Summer of Code 2021 – Embecosm">
            <a:extLst>
              <a:ext uri="{FF2B5EF4-FFF2-40B4-BE49-F238E27FC236}">
                <a16:creationId xmlns:a16="http://schemas.microsoft.com/office/drawing/2014/main" id="{8C200AD7-1D37-B94D-82C9-A40F205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64" y="30029"/>
            <a:ext cx="3695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22D71-1B8B-6841-8086-AA0728059DC7}"/>
              </a:ext>
            </a:extLst>
          </p:cNvPr>
          <p:cNvGrpSpPr/>
          <p:nvPr/>
        </p:nvGrpSpPr>
        <p:grpSpPr>
          <a:xfrm>
            <a:off x="6311463" y="3623397"/>
            <a:ext cx="5118100" cy="1333671"/>
            <a:chOff x="6324389" y="3983265"/>
            <a:chExt cx="5118100" cy="1333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A54A0-FC76-954D-AF0C-FD31D44BBE88}"/>
                </a:ext>
              </a:extLst>
            </p:cNvPr>
            <p:cNvSpPr txBox="1"/>
            <p:nvPr/>
          </p:nvSpPr>
          <p:spPr>
            <a:xfrm>
              <a:off x="7436120" y="4947604"/>
              <a:ext cx="289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Open Source Promotion Plan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2E9E7D-20FF-F249-8DBD-AB4DAECF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4389" y="3983265"/>
              <a:ext cx="5118100" cy="10287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7E7E3-A2C4-D249-B15F-E3BEFD15F815}"/>
              </a:ext>
            </a:extLst>
          </p:cNvPr>
          <p:cNvGrpSpPr/>
          <p:nvPr/>
        </p:nvGrpSpPr>
        <p:grpSpPr>
          <a:xfrm>
            <a:off x="7759471" y="2245413"/>
            <a:ext cx="2222083" cy="1377984"/>
            <a:chOff x="7834628" y="2690779"/>
            <a:chExt cx="2222083" cy="13779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11D826-C18D-5546-9E71-94CA6B14691A}"/>
                </a:ext>
              </a:extLst>
            </p:cNvPr>
            <p:cNvSpPr txBox="1"/>
            <p:nvPr/>
          </p:nvSpPr>
          <p:spPr>
            <a:xfrm>
              <a:off x="7834628" y="3699431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Julia Summer of Code</a:t>
              </a: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412777F8-9E2A-E747-8B6F-254836CB6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369" y="2690779"/>
              <a:ext cx="1610290" cy="100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3AEB523-A26C-8E49-9B05-88321805D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499" y="5321776"/>
            <a:ext cx="1913390" cy="1211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612DA-9B21-C74E-872E-0842E3552D8D}"/>
              </a:ext>
            </a:extLst>
          </p:cNvPr>
          <p:cNvSpPr txBox="1"/>
          <p:nvPr/>
        </p:nvSpPr>
        <p:spPr>
          <a:xfrm>
            <a:off x="8452753" y="5679033"/>
            <a:ext cx="22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QOSF mentorship plan</a:t>
            </a:r>
          </a:p>
        </p:txBody>
      </p:sp>
    </p:spTree>
    <p:extLst>
      <p:ext uri="{BB962C8B-B14F-4D97-AF65-F5344CB8AC3E}">
        <p14:creationId xmlns:p14="http://schemas.microsoft.com/office/powerpoint/2010/main" val="343275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E49-A6D5-CC41-8231-71555D58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40" y="910783"/>
            <a:ext cx="31127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4EEC-80FA-D844-8682-DEA34654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343896"/>
            <a:ext cx="85090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FD61-659D-CD48-B3FD-39AC8EF60DBA}"/>
              </a:ext>
            </a:extLst>
          </p:cNvPr>
          <p:cNvSpPr txBox="1"/>
          <p:nvPr/>
        </p:nvSpPr>
        <p:spPr>
          <a:xfrm>
            <a:off x="5397924" y="2128797"/>
            <a:ext cx="13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yaoquantum.org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41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182C-8EE2-394C-99DC-DBA55209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A810-FE13-4446-B808-821FB4C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Yao’s current design of quantum circuit “</a:t>
            </a:r>
            <a:r>
              <a:rPr lang="en-US" dirty="0" err="1"/>
              <a:t>block”s</a:t>
            </a:r>
            <a:r>
              <a:rPr lang="en-US" dirty="0"/>
              <a:t> is not friendly to hybrid programs, </a:t>
            </a:r>
            <a:r>
              <a:rPr lang="en-US" dirty="0" err="1"/>
              <a:t>e.g</a:t>
            </a:r>
            <a:r>
              <a:rPr lang="en-US" dirty="0"/>
              <a:t> generate quantum circuit by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4804F-4739-9F40-8222-44B40594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79500"/>
            <a:ext cx="1098550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541FF-559A-E74C-81EC-82EA05206DDD}"/>
              </a:ext>
            </a:extLst>
          </p:cNvPr>
          <p:cNvSpPr txBox="1"/>
          <p:nvPr/>
        </p:nvSpPr>
        <p:spPr>
          <a:xfrm>
            <a:off x="568411" y="420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YaoBlocks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A9C41-434D-934E-9B1A-1227585E9A37}"/>
              </a:ext>
            </a:extLst>
          </p:cNvPr>
          <p:cNvSpPr txBox="1"/>
          <p:nvPr/>
        </p:nvSpPr>
        <p:spPr>
          <a:xfrm>
            <a:off x="9267568" y="60685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arXiv: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1907.13022</a:t>
            </a:r>
          </a:p>
        </p:txBody>
      </p:sp>
    </p:spTree>
    <p:extLst>
      <p:ext uri="{BB962C8B-B14F-4D97-AF65-F5344CB8AC3E}">
        <p14:creationId xmlns:p14="http://schemas.microsoft.com/office/powerpoint/2010/main" val="355471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ADAA7-39C1-E942-A27E-F1FEEB9F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96900"/>
            <a:ext cx="10401300" cy="566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6155B-65D7-194E-8B53-80A1698EAD27}"/>
              </a:ext>
            </a:extLst>
          </p:cNvPr>
          <p:cNvSpPr txBox="1"/>
          <p:nvPr/>
        </p:nvSpPr>
        <p:spPr>
          <a:xfrm>
            <a:off x="86085" y="135924"/>
            <a:ext cx="11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YaoLang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5BC11-3283-144D-875F-3150D366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DAA9-FCC3-FC48-9A2C-EC8074B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           programming language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FFE1C93-9F94-9D4D-9993-7FD1B5A96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6" y="462060"/>
            <a:ext cx="1610290" cy="10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AF0EA-1EAC-D549-99D1-A70EB4F2FF5A}"/>
              </a:ext>
            </a:extLst>
          </p:cNvPr>
          <p:cNvGrpSpPr/>
          <p:nvPr/>
        </p:nvGrpSpPr>
        <p:grpSpPr>
          <a:xfrm>
            <a:off x="385704" y="2803111"/>
            <a:ext cx="3763463" cy="2668125"/>
            <a:chOff x="2996704" y="2214424"/>
            <a:chExt cx="5849046" cy="3879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8053A6-8F97-4B49-9ED4-D84BAE7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704" y="2654876"/>
              <a:ext cx="5849046" cy="34390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B1BA39-322E-9743-ADA5-B7A440CD0DCD}"/>
                </a:ext>
              </a:extLst>
            </p:cNvPr>
            <p:cNvSpPr txBox="1"/>
            <p:nvPr/>
          </p:nvSpPr>
          <p:spPr>
            <a:xfrm>
              <a:off x="5451462" y="2214424"/>
              <a:ext cx="939531" cy="581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Fast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4F5F25-B38A-964A-BA6C-3F867136D96A}"/>
              </a:ext>
            </a:extLst>
          </p:cNvPr>
          <p:cNvGrpSpPr/>
          <p:nvPr/>
        </p:nvGrpSpPr>
        <p:grpSpPr>
          <a:xfrm>
            <a:off x="8767100" y="339747"/>
            <a:ext cx="3276859" cy="1928816"/>
            <a:chOff x="8286109" y="4004221"/>
            <a:chExt cx="3276859" cy="1928816"/>
          </a:xfrm>
        </p:grpSpPr>
        <p:pic>
          <p:nvPicPr>
            <p:cNvPr id="1036" name="Picture 12" descr="Julia language co-creators win James H. Wilkinson Prize for Numerical  Software | MIT News | Massachusetts Institute of Technology">
              <a:extLst>
                <a:ext uri="{FF2B5EF4-FFF2-40B4-BE49-F238E27FC236}">
                  <a16:creationId xmlns:a16="http://schemas.microsoft.com/office/drawing/2014/main" id="{7F00C020-E171-9747-BC6B-5844CFCF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177" y="4004221"/>
              <a:ext cx="2434725" cy="161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63634-4A87-2947-858C-100DC54CD293}"/>
                </a:ext>
              </a:extLst>
            </p:cNvPr>
            <p:cNvSpPr txBox="1"/>
            <p:nvPr/>
          </p:nvSpPr>
          <p:spPr>
            <a:xfrm>
              <a:off x="8286109" y="5686816"/>
              <a:ext cx="32768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Jeff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Bezanson</a:t>
              </a:r>
              <a:r>
                <a:rPr lang="en-US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Stefan Karpinski, Viral B. Shah, Alan Edelman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01A6-6BAB-E542-886A-623310AA5CFD}"/>
              </a:ext>
            </a:extLst>
          </p:cNvPr>
          <p:cNvGrpSpPr/>
          <p:nvPr/>
        </p:nvGrpSpPr>
        <p:grpSpPr>
          <a:xfrm>
            <a:off x="8001641" y="2803111"/>
            <a:ext cx="3623944" cy="1501465"/>
            <a:chOff x="4598404" y="4103043"/>
            <a:chExt cx="3623944" cy="15014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6820E5-DC98-894D-AC0F-633A0D73CAB7}"/>
                </a:ext>
              </a:extLst>
            </p:cNvPr>
            <p:cNvGrpSpPr/>
            <p:nvPr/>
          </p:nvGrpSpPr>
          <p:grpSpPr>
            <a:xfrm>
              <a:off x="4598404" y="4693153"/>
              <a:ext cx="3623944" cy="911355"/>
              <a:chOff x="4949132" y="3910414"/>
              <a:chExt cx="3623944" cy="911355"/>
            </a:xfrm>
          </p:grpSpPr>
          <p:pic>
            <p:nvPicPr>
              <p:cNvPr id="22" name="Picture 16" descr="differentiable-programming · GitHub Topics · GitHub">
                <a:extLst>
                  <a:ext uri="{FF2B5EF4-FFF2-40B4-BE49-F238E27FC236}">
                    <a16:creationId xmlns:a16="http://schemas.microsoft.com/office/drawing/2014/main" id="{E84DC015-1F21-4749-9906-83CA3871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9132" y="3910414"/>
                <a:ext cx="794052" cy="911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 descr="GitHub - FluxML/Zygote.jl: Intimate Affection Auditor">
                <a:extLst>
                  <a:ext uri="{FF2B5EF4-FFF2-40B4-BE49-F238E27FC236}">
                    <a16:creationId xmlns:a16="http://schemas.microsoft.com/office/drawing/2014/main" id="{0133FF14-C7F1-3F4D-BC30-8E6DA8E10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2544" y="3991351"/>
                <a:ext cx="2570532" cy="749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F7F8F-1B16-FB44-BD58-6795536BED3D}"/>
                </a:ext>
              </a:extLst>
            </p:cNvPr>
            <p:cNvSpPr txBox="1"/>
            <p:nvPr/>
          </p:nvSpPr>
          <p:spPr>
            <a:xfrm>
              <a:off x="5530735" y="4103043"/>
              <a:ext cx="147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Differentiable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10B2-A239-5E46-890B-65D9A68EA5B0}"/>
              </a:ext>
            </a:extLst>
          </p:cNvPr>
          <p:cNvGrpSpPr/>
          <p:nvPr/>
        </p:nvGrpSpPr>
        <p:grpSpPr>
          <a:xfrm>
            <a:off x="4365006" y="2803111"/>
            <a:ext cx="3106455" cy="2503390"/>
            <a:chOff x="4542772" y="2492031"/>
            <a:chExt cx="3106455" cy="2503390"/>
          </a:xfrm>
        </p:grpSpPr>
        <p:pic>
          <p:nvPicPr>
            <p:cNvPr id="1038" name="Picture 14" descr="Julia GPU - How the Julia language is making it easy for programmers to use  GPU capabilities: Julia">
              <a:extLst>
                <a:ext uri="{FF2B5EF4-FFF2-40B4-BE49-F238E27FC236}">
                  <a16:creationId xmlns:a16="http://schemas.microsoft.com/office/drawing/2014/main" id="{9089F5E1-6963-2441-8E18-4FD12B8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772" y="2745493"/>
              <a:ext cx="3106455" cy="11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2D181-1D4A-AA41-A742-547F5FAF32B0}"/>
                </a:ext>
              </a:extLst>
            </p:cNvPr>
            <p:cNvSpPr txBox="1"/>
            <p:nvPr/>
          </p:nvSpPr>
          <p:spPr>
            <a:xfrm>
              <a:off x="5765630" y="2492031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Generic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03A6D-FC53-1E44-93A9-1F3E72A1C359}"/>
                </a:ext>
              </a:extLst>
            </p:cNvPr>
            <p:cNvSpPr txBox="1"/>
            <p:nvPr/>
          </p:nvSpPr>
          <p:spPr>
            <a:xfrm>
              <a:off x="5156488" y="4595311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err="1"/>
                <a:t>DualNumber</a:t>
              </a:r>
              <a:r>
                <a:rPr lang="en-US" sz="1000"/>
                <a:t>, </a:t>
              </a:r>
              <a:r>
                <a:rPr lang="en-US" sz="1000" err="1"/>
                <a:t>FixedPointNumber</a:t>
              </a:r>
              <a:r>
                <a:rPr lang="en-US" sz="1000"/>
                <a:t>,</a:t>
              </a:r>
            </a:p>
            <a:p>
              <a:r>
                <a:rPr lang="en-US" sz="1000"/>
                <a:t>Symbolic Number, Tropical Number…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E0301-4031-284C-B12B-7DFFE242F6D3}"/>
              </a:ext>
            </a:extLst>
          </p:cNvPr>
          <p:cNvGrpSpPr/>
          <p:nvPr/>
        </p:nvGrpSpPr>
        <p:grpSpPr>
          <a:xfrm>
            <a:off x="4828377" y="3992736"/>
            <a:ext cx="2179712" cy="781572"/>
            <a:chOff x="4580307" y="4783037"/>
            <a:chExt cx="2179712" cy="781572"/>
          </a:xfrm>
        </p:grpSpPr>
        <p:pic>
          <p:nvPicPr>
            <p:cNvPr id="1044" name="Picture 20" descr="Yao.jl - Differentiable Quantum Programming In Julia">
              <a:extLst>
                <a:ext uri="{FF2B5EF4-FFF2-40B4-BE49-F238E27FC236}">
                  <a16:creationId xmlns:a16="http://schemas.microsoft.com/office/drawing/2014/main" id="{8A99C8D7-DF2A-2849-9B02-A91545459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307" y="4783037"/>
              <a:ext cx="781572" cy="78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C7585B-710F-0D4D-962F-F429B5F78B23}"/>
                </a:ext>
              </a:extLst>
            </p:cNvPr>
            <p:cNvSpPr txBox="1"/>
            <p:nvPr/>
          </p:nvSpPr>
          <p:spPr>
            <a:xfrm>
              <a:off x="5361879" y="5050712"/>
              <a:ext cx="13981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quantum programming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5AF98-F25A-5644-9FB4-7323E6C24E35}"/>
              </a:ext>
            </a:extLst>
          </p:cNvPr>
          <p:cNvCxnSpPr>
            <a:cxnSpLocks/>
          </p:cNvCxnSpPr>
          <p:nvPr/>
        </p:nvCxnSpPr>
        <p:spPr>
          <a:xfrm>
            <a:off x="4233797" y="2386208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2C83F6-DA51-1E46-8634-F7427D320BD4}"/>
              </a:ext>
            </a:extLst>
          </p:cNvPr>
          <p:cNvCxnSpPr>
            <a:cxnSpLocks/>
          </p:cNvCxnSpPr>
          <p:nvPr/>
        </p:nvCxnSpPr>
        <p:spPr>
          <a:xfrm>
            <a:off x="7479811" y="2386207"/>
            <a:ext cx="0" cy="35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0C0880-A4AE-E144-91E6-ACE1F293D5F0}"/>
              </a:ext>
            </a:extLst>
          </p:cNvPr>
          <p:cNvSpPr txBox="1"/>
          <p:nvPr/>
        </p:nvSpPr>
        <p:spPr>
          <a:xfrm>
            <a:off x="5442559" y="6622233"/>
            <a:ext cx="6833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Julia: A Fresh Approach to Numerical Computing. Jeff </a:t>
            </a:r>
            <a:r>
              <a:rPr lang="en-CA" sz="90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Bezanson</a:t>
            </a:r>
            <a:r>
              <a:rPr lang="en-CA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Alan Edelman, Stefan Karpinski, Viral B. Shah. (2017) SIAM Review, 59: 65–98.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B64D6-3AA2-DE45-8B6E-211A520FEEE0}"/>
              </a:ext>
            </a:extLst>
          </p:cNvPr>
          <p:cNvSpPr txBox="1"/>
          <p:nvPr/>
        </p:nvSpPr>
        <p:spPr>
          <a:xfrm>
            <a:off x="1965174" y="1565426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julialang.org</a:t>
            </a:r>
          </a:p>
        </p:txBody>
      </p:sp>
      <p:pic>
        <p:nvPicPr>
          <p:cNvPr id="27" name="Picture 26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6B54152-5B06-7145-D18D-0CDFD1B5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7100" y="4681449"/>
            <a:ext cx="3268272" cy="17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6914-8A6B-AA4A-A4EA-32E8C74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Yao project: stable release (2020)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D29C41-85CB-284C-99EE-5C8FB571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02"/>
          <a:stretch/>
        </p:blipFill>
        <p:spPr>
          <a:xfrm>
            <a:off x="101774" y="1396326"/>
            <a:ext cx="7366348" cy="50220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92755-22D5-6B48-A833-19B82363F8D4}"/>
              </a:ext>
            </a:extLst>
          </p:cNvPr>
          <p:cNvSpPr txBox="1"/>
          <p:nvPr/>
        </p:nvSpPr>
        <p:spPr>
          <a:xfrm>
            <a:off x="6951330" y="6587039"/>
            <a:ext cx="5298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Luo, X., Liu, J., Pan, Z., &amp; Wang, L. (2020). Yao.jl: Extensible, Efficient Framework for Quantum Algorithm Design. Quantum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292483-1F62-9344-8417-E551AD61B2E0}"/>
              </a:ext>
            </a:extLst>
          </p:cNvPr>
          <p:cNvGrpSpPr/>
          <p:nvPr/>
        </p:nvGrpSpPr>
        <p:grpSpPr>
          <a:xfrm>
            <a:off x="7468122" y="1562977"/>
            <a:ext cx="3427092" cy="3191972"/>
            <a:chOff x="7547998" y="2012593"/>
            <a:chExt cx="3427092" cy="3191972"/>
          </a:xfrm>
        </p:grpSpPr>
        <p:pic>
          <p:nvPicPr>
            <p:cNvPr id="2050" name="Picture 2" descr="single gate benchmark (absolute timing)">
              <a:extLst>
                <a:ext uri="{FF2B5EF4-FFF2-40B4-BE49-F238E27FC236}">
                  <a16:creationId xmlns:a16="http://schemas.microsoft.com/office/drawing/2014/main" id="{A806E526-1F01-7640-A36F-D3FD8CC10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7998" y="2473890"/>
              <a:ext cx="3426618" cy="273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DDA763-97BE-2745-B272-412C64F53C3C}"/>
                </a:ext>
              </a:extLst>
            </p:cNvPr>
            <p:cNvSpPr txBox="1"/>
            <p:nvPr/>
          </p:nvSpPr>
          <p:spPr>
            <a:xfrm>
              <a:off x="7547998" y="2012593"/>
              <a:ext cx="3427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Top performance circuit emulation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0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6AED-2517-274A-BAB3-7E518057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AD engine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D397A-AE93-3644-8302-F9E6F58A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6625" y="365125"/>
            <a:ext cx="4905375" cy="36790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0E510-EF43-EF46-8919-0CF45DE9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350"/>
            <a:ext cx="8623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0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99C511-5291-8148-880F-F785CEE4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3192D-20D9-A84B-BCB5-F981436B51A4}"/>
              </a:ext>
            </a:extLst>
          </p:cNvPr>
          <p:cNvGrpSpPr/>
          <p:nvPr/>
        </p:nvGrpSpPr>
        <p:grpSpPr>
          <a:xfrm>
            <a:off x="1060017" y="1900598"/>
            <a:ext cx="1172227" cy="2287436"/>
            <a:chOff x="1060017" y="1900598"/>
            <a:chExt cx="1172227" cy="2287436"/>
          </a:xfrm>
        </p:grpSpPr>
        <p:pic>
          <p:nvPicPr>
            <p:cNvPr id="12" name="Google Shape;258;p13">
              <a:extLst>
                <a:ext uri="{FF2B5EF4-FFF2-40B4-BE49-F238E27FC236}">
                  <a16:creationId xmlns:a16="http://schemas.microsoft.com/office/drawing/2014/main" id="{2BB98BC6-88CF-7746-A55C-D382A424D75E}"/>
                </a:ext>
              </a:extLst>
            </p:cNvPr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1184280" y="1900598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BADE4-4AAE-224C-81C2-F92A09ED5259}"/>
                </a:ext>
              </a:extLst>
            </p:cNvPr>
            <p:cNvSpPr txBox="1"/>
            <p:nvPr/>
          </p:nvSpPr>
          <p:spPr>
            <a:xfrm>
              <a:off x="1060017" y="3080038"/>
              <a:ext cx="11722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Me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University of Waterloo &amp; Perimeter Institute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45A04E-292E-C64F-96CF-70900175D63B}"/>
              </a:ext>
            </a:extLst>
          </p:cNvPr>
          <p:cNvGrpSpPr/>
          <p:nvPr/>
        </p:nvGrpSpPr>
        <p:grpSpPr>
          <a:xfrm>
            <a:off x="2509804" y="1912655"/>
            <a:ext cx="1172227" cy="1936824"/>
            <a:chOff x="2566802" y="1689077"/>
            <a:chExt cx="1172227" cy="1936824"/>
          </a:xfrm>
        </p:grpSpPr>
        <p:pic>
          <p:nvPicPr>
            <p:cNvPr id="13" name="Google Shape;257;p13">
              <a:extLst>
                <a:ext uri="{FF2B5EF4-FFF2-40B4-BE49-F238E27FC236}">
                  <a16:creationId xmlns:a16="http://schemas.microsoft.com/office/drawing/2014/main" id="{6402AE5E-9A94-7448-8703-4A68187CC45E}"/>
                </a:ext>
              </a:extLst>
            </p:cNvPr>
            <p:cNvPicPr preferRelativeResize="0"/>
            <p:nvPr/>
          </p:nvPicPr>
          <p:blipFill rotWithShape="1">
            <a:blip r:embed="rId3"/>
            <a:srcRect t="10938" b="10938"/>
            <a:stretch/>
          </p:blipFill>
          <p:spPr>
            <a:xfrm>
              <a:off x="2691065" y="1689077"/>
              <a:ext cx="923700" cy="923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2A07B-E260-1942-B03C-612094975904}"/>
                </a:ext>
              </a:extLst>
            </p:cNvPr>
            <p:cNvSpPr txBox="1"/>
            <p:nvPr/>
          </p:nvSpPr>
          <p:spPr>
            <a:xfrm>
              <a:off x="2566802" y="2856460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Jinguo</a:t>
              </a:r>
              <a:r>
                <a:rPr lang="en-US" sz="1100" dirty="0"/>
                <a:t> Liu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Harvard University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710CC0-C75B-5B42-BF30-B001AA2E9776}"/>
              </a:ext>
            </a:extLst>
          </p:cNvPr>
          <p:cNvGrpSpPr/>
          <p:nvPr/>
        </p:nvGrpSpPr>
        <p:grpSpPr>
          <a:xfrm>
            <a:off x="7251773" y="1848821"/>
            <a:ext cx="1172227" cy="1978719"/>
            <a:chOff x="4264335" y="1750877"/>
            <a:chExt cx="1172227" cy="1978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14A03-7CEE-EF4C-B8ED-7FBBA42356A0}"/>
                </a:ext>
              </a:extLst>
            </p:cNvPr>
            <p:cNvSpPr txBox="1"/>
            <p:nvPr/>
          </p:nvSpPr>
          <p:spPr>
            <a:xfrm>
              <a:off x="4264335" y="2960155"/>
              <a:ext cx="117222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Chen Zhao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Institute of Math, CAS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BE0D31-E839-584B-A03B-2A436DB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3732" y="1750877"/>
              <a:ext cx="1051145" cy="105114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4BDA63-2E2E-2041-A9DC-F01576B8CFCF}"/>
              </a:ext>
            </a:extLst>
          </p:cNvPr>
          <p:cNvGrpSpPr/>
          <p:nvPr/>
        </p:nvGrpSpPr>
        <p:grpSpPr>
          <a:xfrm>
            <a:off x="9096082" y="1848821"/>
            <a:ext cx="1172227" cy="1827170"/>
            <a:chOff x="5926997" y="1808575"/>
            <a:chExt cx="1172227" cy="18271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81FE8-C88A-404D-AE4A-C9284840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781" y="1808575"/>
              <a:ext cx="1051145" cy="1039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2E674C-7C90-C844-84F3-09A77838B5DF}"/>
                </a:ext>
              </a:extLst>
            </p:cNvPr>
            <p:cNvSpPr txBox="1"/>
            <p:nvPr/>
          </p:nvSpPr>
          <p:spPr>
            <a:xfrm>
              <a:off x="5926997" y="3035581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Valentin </a:t>
              </a:r>
              <a:r>
                <a:rPr lang="en-US" sz="1100" dirty="0" err="1"/>
                <a:t>Churay</a:t>
              </a:r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Julia Lab, MIT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23A65-8862-7A4E-A91E-34937CF8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741" y="1848821"/>
            <a:ext cx="984615" cy="10513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EFA821-03D5-CF44-AC24-65A88A9220CA}"/>
              </a:ext>
            </a:extLst>
          </p:cNvPr>
          <p:cNvSpPr txBox="1"/>
          <p:nvPr/>
        </p:nvSpPr>
        <p:spPr>
          <a:xfrm>
            <a:off x="4025934" y="3084936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Lei Wang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Physics, CAS</a:t>
            </a:r>
          </a:p>
        </p:txBody>
      </p:sp>
      <p:pic>
        <p:nvPicPr>
          <p:cNvPr id="5124" name="Picture 4" descr="Pan Zhang&amp;#39;s website">
            <a:extLst>
              <a:ext uri="{FF2B5EF4-FFF2-40B4-BE49-F238E27FC236}">
                <a16:creationId xmlns:a16="http://schemas.microsoft.com/office/drawing/2014/main" id="{06217CB5-A8DB-D541-8094-AA2DF4EB7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51" y="1811724"/>
            <a:ext cx="897354" cy="11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37765F-A50B-BE41-9769-FB6BDEA4B7F6}"/>
              </a:ext>
            </a:extLst>
          </p:cNvPr>
          <p:cNvSpPr txBox="1"/>
          <p:nvPr/>
        </p:nvSpPr>
        <p:spPr>
          <a:xfrm>
            <a:off x="5579814" y="3075827"/>
            <a:ext cx="11722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Pan Zhang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Institute of Theoretical Physics, CAS</a:t>
            </a:r>
          </a:p>
        </p:txBody>
      </p:sp>
      <p:pic>
        <p:nvPicPr>
          <p:cNvPr id="5126" name="Picture 6" descr="wsmoses (William Moses) · GitHub">
            <a:extLst>
              <a:ext uri="{FF2B5EF4-FFF2-40B4-BE49-F238E27FC236}">
                <a16:creationId xmlns:a16="http://schemas.microsoft.com/office/drawing/2014/main" id="{1FCF38BD-8566-3942-B930-260F059D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11" y="4418936"/>
            <a:ext cx="1026438" cy="10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EE5FF9-F0F2-E041-B6BC-961AD868FAEA}"/>
              </a:ext>
            </a:extLst>
          </p:cNvPr>
          <p:cNvSpPr txBox="1"/>
          <p:nvPr/>
        </p:nvSpPr>
        <p:spPr>
          <a:xfrm>
            <a:off x="1060016" y="5577384"/>
            <a:ext cx="11722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William Moses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3D62C8-0080-A349-8428-E1575E010314}"/>
              </a:ext>
            </a:extLst>
          </p:cNvPr>
          <p:cNvGrpSpPr/>
          <p:nvPr/>
        </p:nvGrpSpPr>
        <p:grpSpPr>
          <a:xfrm>
            <a:off x="4186815" y="4413621"/>
            <a:ext cx="1172227" cy="1712193"/>
            <a:chOff x="2561172" y="4418936"/>
            <a:chExt cx="1172227" cy="1712193"/>
          </a:xfrm>
        </p:grpSpPr>
        <p:pic>
          <p:nvPicPr>
            <p:cNvPr id="5128" name="Picture 8" descr="Avatar">
              <a:extLst>
                <a:ext uri="{FF2B5EF4-FFF2-40B4-BE49-F238E27FC236}">
                  <a16:creationId xmlns:a16="http://schemas.microsoft.com/office/drawing/2014/main" id="{7726DF32-40C7-914E-8874-49AFE0EE8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067" y="4418936"/>
              <a:ext cx="1026438" cy="102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4AE50D-7C9B-C745-A800-E62B39463C42}"/>
                </a:ext>
              </a:extLst>
            </p:cNvPr>
            <p:cNvSpPr txBox="1"/>
            <p:nvPr/>
          </p:nvSpPr>
          <p:spPr>
            <a:xfrm>
              <a:off x="2561172" y="5530965"/>
              <a:ext cx="11722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Chetan Vardhan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IIT</a:t>
              </a:r>
            </a:p>
          </p:txBody>
        </p:sp>
      </p:grpSp>
      <p:pic>
        <p:nvPicPr>
          <p:cNvPr id="34" name="Picture 3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FF0BECC-7B32-B04E-8FAA-08E2C0D33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3646"/>
          <a:stretch/>
        </p:blipFill>
        <p:spPr>
          <a:xfrm>
            <a:off x="2725557" y="4413621"/>
            <a:ext cx="1024041" cy="10259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A24D7A0-2E97-264D-ACAE-B08C058819DC}"/>
              </a:ext>
            </a:extLst>
          </p:cNvPr>
          <p:cNvSpPr txBox="1"/>
          <p:nvPr/>
        </p:nvSpPr>
        <p:spPr>
          <a:xfrm>
            <a:off x="2651463" y="5559288"/>
            <a:ext cx="1172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Taine Zhao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University of Tsukuba</a:t>
            </a:r>
          </a:p>
        </p:txBody>
      </p:sp>
    </p:spTree>
    <p:extLst>
      <p:ext uri="{BB962C8B-B14F-4D97-AF65-F5344CB8AC3E}">
        <p14:creationId xmlns:p14="http://schemas.microsoft.com/office/powerpoint/2010/main" val="207678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DC49-9B6E-533C-CCDB-041F965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ecosystem of </a:t>
            </a:r>
            <a:r>
              <a:rPr lang="en-US" dirty="0" err="1"/>
              <a:t>Yao.jl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B2805-7361-D8C8-D726-16A81236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548" y="4589463"/>
            <a:ext cx="10293902" cy="1500187"/>
          </a:xfrm>
        </p:spPr>
        <p:txBody>
          <a:bodyPr/>
          <a:lstStyle/>
          <a:p>
            <a:r>
              <a:rPr lang="en-US" dirty="0"/>
              <a:t>The projects has been working on</a:t>
            </a:r>
          </a:p>
        </p:txBody>
      </p:sp>
    </p:spTree>
    <p:extLst>
      <p:ext uri="{BB962C8B-B14F-4D97-AF65-F5344CB8AC3E}">
        <p14:creationId xmlns:p14="http://schemas.microsoft.com/office/powerpoint/2010/main" val="84463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2983-4E0D-3F9E-902B-8EB040D2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QuAlgorithmZoo</a:t>
            </a:r>
            <a:r>
              <a:rPr lang="en-US" dirty="0"/>
              <a:t>: </a:t>
            </a:r>
            <a:r>
              <a:rPr lang="en-CA" dirty="0"/>
              <a:t>A curated implementation of quantum algorithms with </a:t>
            </a:r>
            <a:r>
              <a:rPr lang="en-CA" dirty="0" err="1"/>
              <a:t>Yao.jl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15CE1-0DF4-5AAF-3BC0-B3C39306F1BA}"/>
              </a:ext>
            </a:extLst>
          </p:cNvPr>
          <p:cNvSpPr/>
          <p:nvPr/>
        </p:nvSpPr>
        <p:spPr>
          <a:xfrm>
            <a:off x="838200" y="2265788"/>
            <a:ext cx="1051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SVD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Imaginary Time Evolution Quantum Eigensolver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HHL algorithm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QAOA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Circuit Born Machine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QuGAN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Shor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563C1"/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Grover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9625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GradConference" id="{66EBA207-984F-084A-8121-5CA63B68E96C}" vid="{F0B664B2-CDE3-C74B-88DE-235566B6E2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1153</Words>
  <Application>Microsoft Macintosh PowerPoint</Application>
  <PresentationFormat>Widescreen</PresentationFormat>
  <Paragraphs>279</Paragraphs>
  <Slides>27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Weibei SC</vt:lpstr>
      <vt:lpstr>Arial</vt:lpstr>
      <vt:lpstr>Calibri</vt:lpstr>
      <vt:lpstr>Calibri Light</vt:lpstr>
      <vt:lpstr>Nunito</vt:lpstr>
      <vt:lpstr>Office Theme</vt:lpstr>
      <vt:lpstr>PowerPoint Presentation</vt:lpstr>
      <vt:lpstr>Quantum Computing</vt:lpstr>
      <vt:lpstr>PowerPoint Presentation</vt:lpstr>
      <vt:lpstr>The             programming language</vt:lpstr>
      <vt:lpstr>The Yao project: stable release (2020)</vt:lpstr>
      <vt:lpstr>Built-in AD engine</vt:lpstr>
      <vt:lpstr>The team</vt:lpstr>
      <vt:lpstr>The ecosystem of Yao.jl</vt:lpstr>
      <vt:lpstr>QuAlgorithmZoo: A curated implementation of quantum algorithms with Yao.jl</vt:lpstr>
      <vt:lpstr>YaoCompiler: unleash Julia on quantum devices</vt:lpstr>
      <vt:lpstr>ZX calculus: graphical language for quantum circuits</vt:lpstr>
      <vt:lpstr>Quon: topological language for quantum information</vt:lpstr>
      <vt:lpstr>YaoToEinsum: Tensor network-based circuit simulation</vt:lpstr>
      <vt:lpstr>Evaluate Quon numerically </vt:lpstr>
      <vt:lpstr>Exact template matching via EGraph</vt:lpstr>
      <vt:lpstr>Hybrid program</vt:lpstr>
      <vt:lpstr>Hardware support</vt:lpstr>
      <vt:lpstr>Basic Quantum Circuit Emulation Subroutine: BQCESubroutine.jl (WIP)</vt:lpstr>
      <vt:lpstr>Rydberg System &amp; MIS problem</vt:lpstr>
      <vt:lpstr>PowerPoint Presentation</vt:lpstr>
      <vt:lpstr>High performance and accurate emulation for Rydberg system</vt:lpstr>
      <vt:lpstr>Cloud service wrappers &amp; frontends</vt:lpstr>
      <vt:lpstr>Summer of Code</vt:lpstr>
      <vt:lpstr>Thank you</vt:lpstr>
      <vt:lpstr>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Luo</dc:creator>
  <cp:lastModifiedBy>Roger Luo</cp:lastModifiedBy>
  <cp:revision>2</cp:revision>
  <dcterms:created xsi:type="dcterms:W3CDTF">2022-06-01T20:06:45Z</dcterms:created>
  <dcterms:modified xsi:type="dcterms:W3CDTF">2022-06-01T20:12:44Z</dcterms:modified>
</cp:coreProperties>
</file>